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89" r:id="rId3"/>
    <p:sldId id="263" r:id="rId4"/>
    <p:sldId id="262" r:id="rId5"/>
    <p:sldId id="261" r:id="rId6"/>
    <p:sldId id="260" r:id="rId7"/>
    <p:sldId id="268" r:id="rId8"/>
    <p:sldId id="267" r:id="rId9"/>
    <p:sldId id="266" r:id="rId10"/>
    <p:sldId id="285" r:id="rId11"/>
    <p:sldId id="291" r:id="rId12"/>
    <p:sldId id="259" r:id="rId13"/>
    <p:sldId id="265" r:id="rId14"/>
    <p:sldId id="272" r:id="rId15"/>
    <p:sldId id="287" r:id="rId16"/>
    <p:sldId id="258" r:id="rId17"/>
    <p:sldId id="271" r:id="rId18"/>
    <p:sldId id="270" r:id="rId19"/>
    <p:sldId id="275" r:id="rId20"/>
    <p:sldId id="288" r:id="rId21"/>
    <p:sldId id="290" r:id="rId22"/>
    <p:sldId id="269" r:id="rId23"/>
    <p:sldId id="278" r:id="rId24"/>
    <p:sldId id="277" r:id="rId25"/>
    <p:sldId id="281" r:id="rId26"/>
    <p:sldId id="274" r:id="rId27"/>
    <p:sldId id="273" r:id="rId28"/>
    <p:sldId id="280" r:id="rId29"/>
    <p:sldId id="292" r:id="rId30"/>
    <p:sldId id="283" r:id="rId31"/>
    <p:sldId id="279" r:id="rId32"/>
    <p:sldId id="282" r:id="rId33"/>
    <p:sldId id="257" r:id="rId34"/>
    <p:sldId id="284" r:id="rId3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7FF"/>
    <a:srgbClr val="139BDF"/>
    <a:srgbClr val="70AEF8"/>
    <a:srgbClr val="0B67D7"/>
    <a:srgbClr val="9999FF"/>
    <a:srgbClr val="D9D9FF"/>
    <a:srgbClr val="5464FE"/>
    <a:srgbClr val="006FDE"/>
    <a:srgbClr val="66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Colonne1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2DA-4373-9F3E-BFC00BA1B21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2DA-4373-9F3E-BFC00BA1B21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2DA-4373-9F3E-BFC00BA1B21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2DA-4373-9F3E-BFC00BA1B210}"/>
              </c:ext>
            </c:extLst>
          </c:dPt>
          <c:cat>
            <c:numRef>
              <c:f>Feuil1!$A$2:$A$5</c:f>
              <c:numCache>
                <c:formatCode>General</c:formatCode>
                <c:ptCount val="4"/>
              </c:numCache>
            </c:numRef>
          </c:cat>
          <c:val>
            <c:numRef>
              <c:f>Feuil1!$B$2:$B$5</c:f>
              <c:numCache>
                <c:formatCode>General</c:formatCode>
                <c:ptCount val="4"/>
                <c:pt idx="0">
                  <c:v>42</c:v>
                </c:pt>
                <c:pt idx="1">
                  <c:v>25</c:v>
                </c:pt>
                <c:pt idx="2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2DA-4373-9F3E-BFC00BA1B2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Colonne1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FA8-43FB-8EC5-5AD05DEF1326}"/>
              </c:ext>
            </c:extLst>
          </c:dPt>
          <c:dPt>
            <c:idx val="1"/>
            <c:bubble3D val="0"/>
            <c:spPr>
              <a:solidFill>
                <a:schemeClr val="accent5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FA8-43FB-8EC5-5AD05DEF1326}"/>
              </c:ext>
            </c:extLst>
          </c:dPt>
          <c:dPt>
            <c:idx val="2"/>
            <c:bubble3D val="0"/>
            <c:spPr>
              <a:solidFill>
                <a:schemeClr val="accent5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FA8-43FB-8EC5-5AD05DEF1326}"/>
              </c:ext>
            </c:extLst>
          </c:dPt>
          <c:dPt>
            <c:idx val="3"/>
            <c:bubble3D val="0"/>
            <c:spPr>
              <a:solidFill>
                <a:schemeClr val="accent5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FA8-43FB-8EC5-5AD05DEF1326}"/>
              </c:ext>
            </c:extLst>
          </c:dPt>
          <c:cat>
            <c:numRef>
              <c:f>Feuil1!$A$2:$A$5</c:f>
              <c:numCache>
                <c:formatCode>General</c:formatCode>
                <c:ptCount val="4"/>
              </c:numCache>
            </c:numRef>
          </c:cat>
          <c:val>
            <c:numRef>
              <c:f>Feuil1!$B$2:$B$5</c:f>
              <c:numCache>
                <c:formatCode>General</c:formatCode>
                <c:ptCount val="4"/>
                <c:pt idx="0">
                  <c:v>42</c:v>
                </c:pt>
                <c:pt idx="1">
                  <c:v>25</c:v>
                </c:pt>
                <c:pt idx="2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FA8-43FB-8EC5-5AD05DEF13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Colonne1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A9C-4EFE-AC63-0C6BFC6FD5C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A9C-4EFE-AC63-0C6BFC6FD5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A9C-4EFE-AC63-0C6BFC6FD5C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A9C-4EFE-AC63-0C6BFC6FD5C7}"/>
              </c:ext>
            </c:extLst>
          </c:dPt>
          <c:cat>
            <c:numRef>
              <c:f>Feuil1!$A$2:$A$5</c:f>
              <c:numCache>
                <c:formatCode>General</c:formatCode>
                <c:ptCount val="4"/>
              </c:numCache>
            </c:numRef>
          </c:cat>
          <c:val>
            <c:numRef>
              <c:f>Feuil1!$B$2:$B$5</c:f>
              <c:numCache>
                <c:formatCode>General</c:formatCode>
                <c:ptCount val="4"/>
                <c:pt idx="0">
                  <c:v>15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A9C-4EFE-AC63-0C6BFC6FD5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5">
  <a:schemeClr val="accent5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6270AE-A0C4-E9D4-E558-D41924B9DE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D13516B-3AD7-512B-72A3-ACFA02B51E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7E1FDE-811A-B1AA-F1BA-68315938C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E8721-E305-421E-B6E8-51E5B628F53C}" type="datetimeFigureOut">
              <a:rPr lang="fr-FR" smtClean="0"/>
              <a:t>09/10/2023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6903F8-0CC1-FB64-D28E-466623B9F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81EA45A-B534-020D-B6AD-2DE201306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129F-C135-408F-8F98-0D73120EA1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4876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463D7C-3708-5F55-7B50-84DAAD656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3C54B4E-18EC-3B9D-EAB2-241C950417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F9FF41-A1A3-983D-8CDA-DCE065571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E8721-E305-421E-B6E8-51E5B628F53C}" type="datetimeFigureOut">
              <a:rPr lang="fr-FR" smtClean="0"/>
              <a:t>09/10/2023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D585571-EBD4-5BB0-5F39-0C9C4B398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9A7143C-A05E-A98B-5FC7-D5C75452A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129F-C135-408F-8F98-0D73120EA1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7218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BD38002-813C-2AE6-33D2-1FAFF9C363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58B0466-DAAF-AB7E-3F36-1B52A509B9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EFB4143-D88B-1F5A-CE52-94BE1E013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E8721-E305-421E-B6E8-51E5B628F53C}" type="datetimeFigureOut">
              <a:rPr lang="fr-FR" smtClean="0"/>
              <a:t>09/10/2023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E4E413-5F70-7212-472D-43A266DEF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BE91364-3D07-E6FF-0C46-96424A29C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129F-C135-408F-8F98-0D73120EA1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25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F596B6-1BEA-F5DB-ABAC-0B08E6DDA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48A968F-5C05-E7EB-E153-D6478C4961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429692D-B973-6C89-143B-244B42746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E8721-E305-421E-B6E8-51E5B628F53C}" type="datetimeFigureOut">
              <a:rPr lang="fr-FR" smtClean="0"/>
              <a:t>09/10/2023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8F558A1-8C7B-E16F-331C-FB293473D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E274702-11A4-6C41-A4BD-890FB8067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129F-C135-408F-8F98-0D73120EA1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2391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5D4845-3773-033A-F89F-459C559F6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253F800-236A-DF44-ED52-FC977E9459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E383DB2-4E73-4051-FF42-3FF328DE3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E8721-E305-421E-B6E8-51E5B628F53C}" type="datetimeFigureOut">
              <a:rPr lang="fr-FR" smtClean="0"/>
              <a:t>09/10/2023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BA6E465-9BE5-C008-3F03-6BAA931B9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DC9EF89-35D9-A54A-7A27-4BA3F2D16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129F-C135-408F-8F98-0D73120EA1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2825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11E934-C78B-9FE2-F4BC-8DB99A3FE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FEB17B-AC19-C1D1-CABC-96914EE4BE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248EFAC-EFDC-EEE6-317B-FCF0933339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68EBD5F-39B2-E98E-A402-C7768E9DD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E8721-E305-421E-B6E8-51E5B628F53C}" type="datetimeFigureOut">
              <a:rPr lang="fr-FR" smtClean="0"/>
              <a:t>09/10/2023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4904E99-3342-EBE9-B533-3D997E2EA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8D15266-37DC-EA4D-6AE4-353BBC00D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129F-C135-408F-8F98-0D73120EA1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1991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AB5E82-4DF9-A5B7-4630-D8C2A5888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30F7D7A-E4C6-D23F-85A4-35273AC5AB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BAED923-13F0-5D62-6456-0AD3BF3A09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6279114-BCA6-5C7C-4042-FA0644C1DA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52D83CE-573B-C933-E451-7B96BB29F1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CF72C3A-91AE-85DB-B6DA-D79218ED7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E8721-E305-421E-B6E8-51E5B628F53C}" type="datetimeFigureOut">
              <a:rPr lang="fr-FR" smtClean="0"/>
              <a:t>09/10/2023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420CC8E-4591-4157-B53D-B9DC8A66A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AC5CDE9-522B-36B6-A705-8CA461C52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129F-C135-408F-8F98-0D73120EA1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5193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B4F6B3-04E5-C055-60CB-6E34CB116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CF303C7-5636-A7D7-1449-2FA763936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E8721-E305-421E-B6E8-51E5B628F53C}" type="datetimeFigureOut">
              <a:rPr lang="fr-FR" smtClean="0"/>
              <a:t>09/10/2023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9DC8EE9-4536-D690-219E-B9E3D03F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7F3D141-54AE-EA70-0A1D-D12ADC162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129F-C135-408F-8F98-0D73120EA1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1965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5215B02-D400-611A-9DAA-DAA8FA7D8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E8721-E305-421E-B6E8-51E5B628F53C}" type="datetimeFigureOut">
              <a:rPr lang="fr-FR" smtClean="0"/>
              <a:t>09/10/2023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4F21294-8B8A-A7C6-93BA-D96705268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8063992-8F15-C48F-0820-C2117AA47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129F-C135-408F-8F98-0D73120EA1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5273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145CE6-F5BA-4BDD-03ED-A081EC8C5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DBE29C1-3F4F-91A6-9A90-425702C4F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8ADD0D3-9173-19C2-E376-82C0389AE8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342E8EA-4577-F366-7EB9-2EE32A451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E8721-E305-421E-B6E8-51E5B628F53C}" type="datetimeFigureOut">
              <a:rPr lang="fr-FR" smtClean="0"/>
              <a:t>09/10/2023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DFAC5EE-CDEA-9C58-D97B-F03696862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3894DEF-EAED-6C38-A52E-7572CBB89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129F-C135-408F-8F98-0D73120EA1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1158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95F350-889E-DC82-D309-2EA3CE02D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769A236-E268-8D4B-43E9-30AC50AAD5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1A72B0D-FDFC-CBAC-8C9B-E6638536D1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CD41561-C5AA-C9AB-DA5F-836F0B22C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E8721-E305-421E-B6E8-51E5B628F53C}" type="datetimeFigureOut">
              <a:rPr lang="fr-FR" smtClean="0"/>
              <a:t>09/10/2023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FA1D669-F24F-2B2B-62F6-89FC5624E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E1A9063-AC67-BD0C-EFD4-1B8E2D6B5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129F-C135-408F-8F98-0D73120EA1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3863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15DFC8D-11E8-0A8B-14C5-B24F6C8AE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13433C7-F1DC-FB52-2D05-9D2A9659D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028CC52-A037-1025-1527-CE5BAB0C19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E8721-E305-421E-B6E8-51E5B628F53C}" type="datetimeFigureOut">
              <a:rPr lang="fr-FR" smtClean="0"/>
              <a:t>09/10/2023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38DFBE9-B9BA-A537-045D-8A2DCFDECA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F833DC-0012-76B8-31CC-0480CD83A4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3129F-C135-408F-8F98-0D73120EA1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50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cation.gouv.fr/pid285/bulletin_officiel.html?cid_bo=103533" TargetMode="External"/><Relationship Id="rId2" Type="http://schemas.openxmlformats.org/officeDocument/2006/relationships/hyperlink" Target="http://www.education.gouv.fr/pid285/bulletin_officiel.html?cid_bo=91137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education.gouv.fr/pid285/bulletin_officiel.html?cid_bo=91164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Espace réservé du contenu 7">
            <a:extLst>
              <a:ext uri="{FF2B5EF4-FFF2-40B4-BE49-F238E27FC236}">
                <a16:creationId xmlns:a16="http://schemas.microsoft.com/office/drawing/2014/main" id="{E72FCEA6-C0D8-30DA-C976-525A17C98DB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4537" y="1220048"/>
            <a:ext cx="11341333" cy="3490175"/>
          </a:xfrm>
          <a:prstGeom prst="rect">
            <a:avLst/>
          </a:prstGeom>
          <a:ln>
            <a:solidFill>
              <a:srgbClr val="9FBFFF"/>
            </a:solidFill>
          </a:ln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A1334743-6947-B64E-F0DE-284B75DD1810}"/>
              </a:ext>
            </a:extLst>
          </p:cNvPr>
          <p:cNvSpPr txBox="1">
            <a:spLocks/>
          </p:cNvSpPr>
          <p:nvPr/>
        </p:nvSpPr>
        <p:spPr>
          <a:xfrm>
            <a:off x="426128" y="332657"/>
            <a:ext cx="11341334" cy="889340"/>
          </a:xfrm>
          <a:prstGeom prst="rect">
            <a:avLst/>
          </a:prstGeom>
          <a:solidFill>
            <a:srgbClr val="9FBFFF"/>
          </a:solidFill>
        </p:spPr>
        <p:txBody>
          <a:bodyPr vert="horz" lIns="91440" tIns="45720" rIns="91440" bIns="45720" rtlCol="0" anchor="b">
            <a:normAutofit fontScale="3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fr-FR" b="1" dirty="0"/>
            </a:br>
            <a:r>
              <a:rPr lang="fr-FR" sz="16000" b="1" dirty="0">
                <a:latin typeface="Arial" panose="020B0604020202020204" pitchFamily="34" charset="0"/>
                <a:cs typeface="Arial" panose="020B0604020202020204" pitchFamily="34" charset="0"/>
              </a:rPr>
              <a:t>LES ENJEUX DE LA 3</a:t>
            </a:r>
            <a:r>
              <a:rPr lang="fr-FR" sz="16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ème</a:t>
            </a:r>
            <a:endParaRPr lang="fr-FR" sz="9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D87B39B-3B42-BF8A-1270-E94CD3BB0A96}"/>
              </a:ext>
            </a:extLst>
          </p:cNvPr>
          <p:cNvSpPr txBox="1"/>
          <p:nvPr/>
        </p:nvSpPr>
        <p:spPr>
          <a:xfrm>
            <a:off x="344300" y="5039797"/>
            <a:ext cx="11421570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CHOISIR UNE ORIENTATION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7BE90D3-6FB4-D446-A645-970B95913D5A}"/>
              </a:ext>
            </a:extLst>
          </p:cNvPr>
          <p:cNvSpPr txBox="1"/>
          <p:nvPr/>
        </p:nvSpPr>
        <p:spPr>
          <a:xfrm>
            <a:off x="344300" y="5936049"/>
            <a:ext cx="11421570" cy="46166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REUSSIR LE DNB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886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BE84D3B3-185F-11C8-AB05-96D66E02C54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64BF0A6-A9DD-AFD8-03D1-5114E261575A}"/>
              </a:ext>
            </a:extLst>
          </p:cNvPr>
          <p:cNvSpPr/>
          <p:nvPr/>
        </p:nvSpPr>
        <p:spPr>
          <a:xfrm>
            <a:off x="1402080" y="1219200"/>
            <a:ext cx="9110163" cy="52913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7" name="Graphique 6">
            <a:extLst>
              <a:ext uri="{FF2B5EF4-FFF2-40B4-BE49-F238E27FC236}">
                <a16:creationId xmlns:a16="http://schemas.microsoft.com/office/drawing/2014/main" id="{08DB9B62-266B-855C-DF39-95E15082C7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63546047"/>
              </p:ext>
            </p:extLst>
          </p:nvPr>
        </p:nvGraphicFramePr>
        <p:xfrm>
          <a:off x="3511296" y="2142407"/>
          <a:ext cx="4840224" cy="3133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ZoneTexte 8">
            <a:extLst>
              <a:ext uri="{FF2B5EF4-FFF2-40B4-BE49-F238E27FC236}">
                <a16:creationId xmlns:a16="http://schemas.microsoft.com/office/drawing/2014/main" id="{711D64C1-CF81-AED0-B46F-E1698B997727}"/>
              </a:ext>
            </a:extLst>
          </p:cNvPr>
          <p:cNvSpPr txBox="1"/>
          <p:nvPr/>
        </p:nvSpPr>
        <p:spPr>
          <a:xfrm>
            <a:off x="1949350" y="1788464"/>
            <a:ext cx="3123891" cy="707886"/>
          </a:xfrm>
          <a:prstGeom prst="rect">
            <a:avLst/>
          </a:prstGeom>
          <a:solidFill>
            <a:srgbClr val="139BDF"/>
          </a:solidFill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>
                <a:srgbClr val="0075A2"/>
              </a:buClr>
              <a:buSzPts val="2560"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Contrôle en Cours de Formation (CCF)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D1ED9D6-1683-4B03-BB6A-AADF5E122649}"/>
              </a:ext>
            </a:extLst>
          </p:cNvPr>
          <p:cNvSpPr txBox="1"/>
          <p:nvPr/>
        </p:nvSpPr>
        <p:spPr>
          <a:xfrm>
            <a:off x="6999578" y="2296295"/>
            <a:ext cx="3243072" cy="400110"/>
          </a:xfrm>
          <a:prstGeom prst="rect">
            <a:avLst/>
          </a:prstGeom>
          <a:solidFill>
            <a:srgbClr val="D9D9FF"/>
          </a:solidFill>
        </p:spPr>
        <p:txBody>
          <a:bodyPr wrap="square">
            <a:spAutoFit/>
          </a:bodyPr>
          <a:lstStyle/>
          <a:p>
            <a:pPr marL="66040">
              <a:spcBef>
                <a:spcPts val="0"/>
              </a:spcBef>
              <a:buClr>
                <a:srgbClr val="0075A2"/>
              </a:buClr>
              <a:buSzPts val="2560"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Evaluation en entreprise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47EFFDA-CE8A-AC1D-44D8-C36E11FD21DC}"/>
              </a:ext>
            </a:extLst>
          </p:cNvPr>
          <p:cNvSpPr txBox="1"/>
          <p:nvPr/>
        </p:nvSpPr>
        <p:spPr>
          <a:xfrm>
            <a:off x="323528" y="97783"/>
            <a:ext cx="11595570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CHOISIR UNE ORIENTATION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BFE50075-1EDD-449E-502D-4558F46832B3}"/>
              </a:ext>
            </a:extLst>
          </p:cNvPr>
          <p:cNvSpPr txBox="1"/>
          <p:nvPr/>
        </p:nvSpPr>
        <p:spPr>
          <a:xfrm>
            <a:off x="323528" y="613762"/>
            <a:ext cx="11595570" cy="400110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OBTENTION DU CAP ET DU BAC PROFESSIONNEL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98777D4-31BD-94E3-094B-659B87F97690}"/>
              </a:ext>
            </a:extLst>
          </p:cNvPr>
          <p:cNvSpPr/>
          <p:nvPr/>
        </p:nvSpPr>
        <p:spPr>
          <a:xfrm>
            <a:off x="5340096" y="4986528"/>
            <a:ext cx="1316736" cy="1584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76204AE-4806-FBA3-05F6-4E663AFB7D43}"/>
              </a:ext>
            </a:extLst>
          </p:cNvPr>
          <p:cNvSpPr txBox="1"/>
          <p:nvPr/>
        </p:nvSpPr>
        <p:spPr>
          <a:xfrm>
            <a:off x="4343400" y="5045937"/>
            <a:ext cx="2313432" cy="400110"/>
          </a:xfrm>
          <a:prstGeom prst="rect">
            <a:avLst/>
          </a:prstGeom>
          <a:solidFill>
            <a:srgbClr val="70AEF8"/>
          </a:solidFill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Clr>
                <a:srgbClr val="0075A2"/>
              </a:buClr>
              <a:buSzPts val="2560"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Epreuves finales</a:t>
            </a:r>
          </a:p>
        </p:txBody>
      </p:sp>
    </p:spTree>
    <p:extLst>
      <p:ext uri="{BB962C8B-B14F-4D97-AF65-F5344CB8AC3E}">
        <p14:creationId xmlns:p14="http://schemas.microsoft.com/office/powerpoint/2010/main" val="1008185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Graphic spid="7" grpId="0">
        <p:bldAsOne/>
      </p:bldGraphic>
      <p:bldP spid="9" grpId="0" animBg="1"/>
      <p:bldP spid="11" grpId="0" animBg="1"/>
      <p:bldP spid="18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BE84D3B3-185F-11C8-AB05-96D66E02C54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47EFFDA-CE8A-AC1D-44D8-C36E11FD21DC}"/>
              </a:ext>
            </a:extLst>
          </p:cNvPr>
          <p:cNvSpPr txBox="1"/>
          <p:nvPr/>
        </p:nvSpPr>
        <p:spPr>
          <a:xfrm>
            <a:off x="323528" y="97783"/>
            <a:ext cx="11595570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CHOISIR UNE ORIENTATION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BFE50075-1EDD-449E-502D-4558F46832B3}"/>
              </a:ext>
            </a:extLst>
          </p:cNvPr>
          <p:cNvSpPr txBox="1"/>
          <p:nvPr/>
        </p:nvSpPr>
        <p:spPr>
          <a:xfrm>
            <a:off x="323528" y="613762"/>
            <a:ext cx="11595570" cy="400110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LA REFORME DU LYCEE PROFESSIONNEL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4C02D38-CF6B-0B70-C343-78BF65DB6D80}"/>
              </a:ext>
            </a:extLst>
          </p:cNvPr>
          <p:cNvSpPr txBox="1"/>
          <p:nvPr/>
        </p:nvSpPr>
        <p:spPr>
          <a:xfrm rot="20731135">
            <a:off x="771203" y="507486"/>
            <a:ext cx="1771741" cy="369332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D942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Rentrée 2024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309D7E5-99FB-EB8B-AB76-0A94C8524133}"/>
              </a:ext>
            </a:extLst>
          </p:cNvPr>
          <p:cNvSpPr txBox="1"/>
          <p:nvPr/>
        </p:nvSpPr>
        <p:spPr>
          <a:xfrm>
            <a:off x="504283" y="1286521"/>
            <a:ext cx="11414815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Mesure 1: </a:t>
            </a:r>
            <a:r>
              <a:rPr lang="fr-FR" sz="1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Gratifier les périodes de stages en entreprise dès la rentrée 2023 </a:t>
            </a:r>
            <a:r>
              <a:rPr lang="fr-FR" sz="140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(assiduité)</a:t>
            </a:r>
          </a:p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(de 50 € / semaine en CAP à 100 € / semaine en BAC = jusqu’à 2 100 euros en 3 années de formation en baccalauréat professionnel).</a:t>
            </a:r>
          </a:p>
          <a:p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Mesure 2 : Permettre des enseignements aux savoirs fondamentaux en classes réduites</a:t>
            </a:r>
          </a:p>
          <a:p>
            <a:endParaRPr lang="fr-FR" sz="1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Mesure 3 : Permettre aux élèves de choisir des options</a:t>
            </a:r>
          </a:p>
          <a:p>
            <a:endParaRPr lang="fr-FR" sz="1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Mesure 4 : Organiser l'année de terminale en lien avec le projet de l'élève </a:t>
            </a:r>
            <a:r>
              <a:rPr lang="fr-FR" sz="1400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    ● </a:t>
            </a:r>
            <a:r>
              <a:rPr lang="fr-FR" sz="1400" u="sng" dirty="0"/>
              <a:t>pour ceux qui envisagent de travailler </a:t>
            </a:r>
            <a:r>
              <a:rPr lang="fr-FR" sz="1400" dirty="0"/>
              <a:t>: la durée des stages sera augmentée de plus de 50 %</a:t>
            </a:r>
          </a:p>
          <a:p>
            <a:r>
              <a:rPr lang="fr-FR" sz="1400" dirty="0"/>
              <a:t>      ● </a:t>
            </a:r>
            <a:r>
              <a:rPr lang="fr-FR" sz="1400" u="sng" dirty="0"/>
              <a:t>pour ceux qui souhaitent poursuivre leurs études </a:t>
            </a:r>
            <a:r>
              <a:rPr lang="fr-FR" sz="1400" dirty="0"/>
              <a:t>: ils suivront quatre semaines de cours intensifs</a:t>
            </a:r>
            <a:endParaRPr lang="fr-FR" sz="1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Mesure 5 : Créer trois nouveaux dispositifs pour prévenir les risques de décrochage pendant et après le lycée :</a:t>
            </a:r>
            <a:r>
              <a:rPr lang="fr-FR" sz="1400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1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     ●</a:t>
            </a:r>
            <a:r>
              <a:rPr lang="fr-FR" sz="1400" u="sng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Tous droits ouverts :</a:t>
            </a:r>
            <a:r>
              <a:rPr lang="fr-FR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proposer des solutions aux élèves en risque de décrochage scolaire.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● </a:t>
            </a:r>
            <a:r>
              <a:rPr lang="fr-FR" sz="1400" u="sng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Ambition emploi :</a:t>
            </a:r>
            <a:r>
              <a:rPr lang="fr-FR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aider les jeunes sans solution, avec ou sans diplôme à trouver leur voie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● </a:t>
            </a:r>
            <a:r>
              <a:rPr lang="fr-FR" sz="1400" u="sng" dirty="0">
                <a:latin typeface="Arial" panose="020B0604020202020204" pitchFamily="34" charset="0"/>
                <a:cs typeface="Arial" panose="020B0604020202020204" pitchFamily="34" charset="0"/>
              </a:rPr>
              <a:t>Parcours de consolidation:</a:t>
            </a:r>
            <a:r>
              <a:rPr lang="fr-FR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aider l</a:t>
            </a:r>
            <a:r>
              <a:rPr lang="fr-FR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 bacheliers qui poursuivront leurs études en BTS…</a:t>
            </a:r>
          </a:p>
          <a:p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fr-FR" sz="1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Mesure 6 : Mieux préparer l’insertion professionnelle grâce à des partenariats extérieurs</a:t>
            </a:r>
          </a:p>
          <a:p>
            <a:endParaRPr lang="fr-FR" sz="10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Mesure 7 : Adapter l’offre de formation  :</a:t>
            </a:r>
            <a:endParaRPr lang="fr-FR" sz="1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● Rénover en profondeur un quart des diplômes existants d’ici la rentrée scolaire 2025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● Démultiplier le nombre annuel d’ouvertures et de fermetures de formation</a:t>
            </a:r>
          </a:p>
          <a:p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fr-FR" sz="1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Mesure 8 : Passer de 4 500 à 20 000 le nombre de places en formation de spécialisation en Bac + 1 </a:t>
            </a:r>
            <a:r>
              <a:rPr lang="fr-FR" sz="1400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à la rentrée 2026.</a:t>
            </a:r>
          </a:p>
          <a:p>
            <a:endParaRPr lang="fr-FR" sz="1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Mesure 9 : Créer un bureau des entreprises dans chaque lycée</a:t>
            </a:r>
            <a:r>
              <a:rPr lang="fr-FR" sz="1400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fr-FR" sz="1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Mesure 10 : Permettre aux professeurs volontaires d’exercer de nouvelles missions pour un meilleur accompagnement des élèves</a:t>
            </a:r>
            <a:endParaRPr lang="fr-FR" sz="1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458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2" name="Graphique 1">
            <a:extLst>
              <a:ext uri="{FF2B5EF4-FFF2-40B4-BE49-F238E27FC236}">
                <a16:creationId xmlns:a16="http://schemas.microsoft.com/office/drawing/2014/main" id="{3429A56D-5A86-DD19-0BF1-1BACC023F6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0147001"/>
              </p:ext>
            </p:extLst>
          </p:nvPr>
        </p:nvGraphicFramePr>
        <p:xfrm>
          <a:off x="3387160" y="2108643"/>
          <a:ext cx="3744416" cy="24093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D9E727CE-19AB-C2EE-F445-EB7A571CFF06}"/>
              </a:ext>
            </a:extLst>
          </p:cNvPr>
          <p:cNvSpPr txBox="1"/>
          <p:nvPr/>
        </p:nvSpPr>
        <p:spPr>
          <a:xfrm>
            <a:off x="376036" y="156742"/>
            <a:ext cx="11553694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CHOISIR UNE ORIENTATION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8E49584-BACB-7AA1-625B-542EC922D07C}"/>
              </a:ext>
            </a:extLst>
          </p:cNvPr>
          <p:cNvSpPr txBox="1"/>
          <p:nvPr/>
        </p:nvSpPr>
        <p:spPr>
          <a:xfrm>
            <a:off x="323528" y="803549"/>
            <a:ext cx="11553694" cy="400110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Les enseignements du BAC GENERAL ET TECHNOLOGIQUE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13CEEE9-38A4-AADF-77A6-B7A177B18B81}"/>
              </a:ext>
            </a:extLst>
          </p:cNvPr>
          <p:cNvSpPr txBox="1"/>
          <p:nvPr/>
        </p:nvSpPr>
        <p:spPr>
          <a:xfrm>
            <a:off x="6932633" y="3230040"/>
            <a:ext cx="4475723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 + Enseignements optionnels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possibles (jusqu’à 2 maximum) non déterminant </a:t>
            </a: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pour la suite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E72FEBC-CFCD-99DD-46C0-22603D3288A9}"/>
              </a:ext>
            </a:extLst>
          </p:cNvPr>
          <p:cNvSpPr txBox="1"/>
          <p:nvPr/>
        </p:nvSpPr>
        <p:spPr>
          <a:xfrm>
            <a:off x="262270" y="2370423"/>
            <a:ext cx="420022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Enseignements généraux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(75%)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5022E52-3FB5-5B9D-D6CA-D5979FBBCB03}"/>
              </a:ext>
            </a:extLst>
          </p:cNvPr>
          <p:cNvSpPr txBox="1"/>
          <p:nvPr/>
        </p:nvSpPr>
        <p:spPr>
          <a:xfrm>
            <a:off x="5607410" y="2170683"/>
            <a:ext cx="30483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Accompagnement</a:t>
            </a:r>
            <a:r>
              <a:rPr lang="fr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(25%)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31058A5-A491-3356-B0F6-58039CCF55A6}"/>
              </a:ext>
            </a:extLst>
          </p:cNvPr>
          <p:cNvSpPr txBox="1"/>
          <p:nvPr/>
        </p:nvSpPr>
        <p:spPr>
          <a:xfrm>
            <a:off x="376036" y="1397287"/>
            <a:ext cx="2848725" cy="369332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D942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 formation en 3 ans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7FE68AF-FA74-2AA0-AA1C-0CA2ED71B822}"/>
              </a:ext>
            </a:extLst>
          </p:cNvPr>
          <p:cNvSpPr txBox="1"/>
          <p:nvPr/>
        </p:nvSpPr>
        <p:spPr>
          <a:xfrm>
            <a:off x="7065374" y="1397287"/>
            <a:ext cx="4745955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D942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Classe de 2</a:t>
            </a:r>
            <a:r>
              <a:rPr lang="fr-FR" b="1" baseline="30000" dirty="0">
                <a:solidFill>
                  <a:srgbClr val="D942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nde</a:t>
            </a:r>
            <a:r>
              <a:rPr lang="fr-FR" b="1" dirty="0">
                <a:solidFill>
                  <a:srgbClr val="D942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générale et technologique</a:t>
            </a:r>
          </a:p>
        </p:txBody>
      </p:sp>
      <p:sp>
        <p:nvSpPr>
          <p:cNvPr id="11" name="Google Shape;573;g6d06f7f975_0_244">
            <a:extLst>
              <a:ext uri="{FF2B5EF4-FFF2-40B4-BE49-F238E27FC236}">
                <a16:creationId xmlns:a16="http://schemas.microsoft.com/office/drawing/2014/main" id="{4D7CC3A6-36FD-910D-861E-30A6BF8A5A8A}"/>
              </a:ext>
            </a:extLst>
          </p:cNvPr>
          <p:cNvSpPr txBox="1">
            <a:spLocks/>
          </p:cNvSpPr>
          <p:nvPr/>
        </p:nvSpPr>
        <p:spPr>
          <a:xfrm>
            <a:off x="7480348" y="4378490"/>
            <a:ext cx="4449382" cy="128341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050" indent="0">
              <a:spcBef>
                <a:spcPts val="0"/>
              </a:spcBef>
              <a:buClr>
                <a:srgbClr val="0075A2"/>
              </a:buClr>
              <a:buSzPts val="2660"/>
              <a:buNone/>
            </a:pPr>
            <a:r>
              <a:rPr lang="fr-FR" sz="1800" b="1" dirty="0">
                <a:solidFill>
                  <a:schemeClr val="tx1"/>
                </a:solidFill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Des sections existent</a:t>
            </a:r>
            <a:r>
              <a:rPr lang="fr-FR" sz="1800" dirty="0">
                <a:solidFill>
                  <a:schemeClr val="tx1"/>
                </a:solidFill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: </a:t>
            </a:r>
          </a:p>
          <a:p>
            <a:pPr marL="19050" indent="0">
              <a:spcBef>
                <a:spcPts val="0"/>
              </a:spcBef>
              <a:buClr>
                <a:srgbClr val="0075A2"/>
              </a:buClr>
              <a:buSzPts val="2660"/>
              <a:buNone/>
            </a:pPr>
            <a:r>
              <a:rPr lang="fr-FR" sz="1800" dirty="0">
                <a:solidFill>
                  <a:schemeClr val="tx1"/>
                </a:solidFill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Binationale : Bachibac / </a:t>
            </a:r>
            <a:r>
              <a:rPr lang="fr-FR" sz="1800" dirty="0" err="1">
                <a:solidFill>
                  <a:schemeClr val="tx1"/>
                </a:solidFill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Esabac</a:t>
            </a:r>
            <a:r>
              <a:rPr lang="fr-FR" sz="1800" dirty="0">
                <a:solidFill>
                  <a:schemeClr val="tx1"/>
                </a:solidFill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 / Abibac</a:t>
            </a:r>
          </a:p>
          <a:p>
            <a:pPr marL="6350" indent="0">
              <a:spcBef>
                <a:spcPts val="0"/>
              </a:spcBef>
              <a:buClr>
                <a:srgbClr val="0075A2"/>
              </a:buClr>
              <a:buSzPts val="2860"/>
              <a:buNone/>
            </a:pPr>
            <a:r>
              <a:rPr lang="fr-FR" sz="1800" dirty="0">
                <a:solidFill>
                  <a:schemeClr val="tx1"/>
                </a:solidFill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Sections européennes</a:t>
            </a:r>
          </a:p>
          <a:p>
            <a:pPr marL="6350" indent="0">
              <a:spcBef>
                <a:spcPts val="0"/>
              </a:spcBef>
              <a:buClr>
                <a:srgbClr val="0075A2"/>
              </a:buClr>
              <a:buSzPts val="2860"/>
              <a:buNone/>
            </a:pPr>
            <a:r>
              <a:rPr lang="fr-FR" sz="1800" dirty="0">
                <a:solidFill>
                  <a:schemeClr val="tx1"/>
                </a:solidFill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Sections sportives …</a:t>
            </a:r>
            <a:endParaRPr lang="fr-FR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133096">
              <a:lnSpc>
                <a:spcPct val="80000"/>
              </a:lnSpc>
              <a:spcBef>
                <a:spcPts val="600"/>
              </a:spcBef>
              <a:buSzPts val="2368"/>
              <a:buFont typeface="Arial" pitchFamily="34" charset="0"/>
              <a:buNone/>
            </a:pPr>
            <a:endParaRPr lang="fr-FR" sz="2638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7C13811-7820-272B-831B-37098FBD2FCC}"/>
              </a:ext>
            </a:extLst>
          </p:cNvPr>
          <p:cNvSpPr txBox="1"/>
          <p:nvPr/>
        </p:nvSpPr>
        <p:spPr>
          <a:xfrm>
            <a:off x="421404" y="5530180"/>
            <a:ext cx="94987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2 LGT les plus proches sont </a:t>
            </a:r>
            <a:r>
              <a:rPr 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Cité Internationale de Ferney Voltaire 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(présentation par les chefs d’établissement)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Lycée Saint Exupéry de Bellegarde sur Valserine (Valserhône)</a:t>
            </a:r>
          </a:p>
        </p:txBody>
      </p:sp>
      <p:pic>
        <p:nvPicPr>
          <p:cNvPr id="13" name="Google Shape;547;g6d06f7f975_0_222">
            <a:extLst>
              <a:ext uri="{FF2B5EF4-FFF2-40B4-BE49-F238E27FC236}">
                <a16:creationId xmlns:a16="http://schemas.microsoft.com/office/drawing/2014/main" id="{9E2B950A-A505-8962-6996-3C7F1625419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3219" t="13966" r="3257" b="37972"/>
          <a:stretch/>
        </p:blipFill>
        <p:spPr>
          <a:xfrm>
            <a:off x="262270" y="2742411"/>
            <a:ext cx="4200227" cy="24457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6486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E7DDD6E-E60F-E417-03E3-EB5CA97DCD36}"/>
              </a:ext>
            </a:extLst>
          </p:cNvPr>
          <p:cNvSpPr txBox="1"/>
          <p:nvPr/>
        </p:nvSpPr>
        <p:spPr>
          <a:xfrm>
            <a:off x="323527" y="188640"/>
            <a:ext cx="11499877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CHOISIR UNE ORIENTATION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3D499EC-8787-CF36-B906-C12DB97CE556}"/>
              </a:ext>
            </a:extLst>
          </p:cNvPr>
          <p:cNvSpPr txBox="1"/>
          <p:nvPr/>
        </p:nvSpPr>
        <p:spPr>
          <a:xfrm>
            <a:off x="323528" y="803549"/>
            <a:ext cx="11499876" cy="400110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Les enseignements du BAC GENERAL ET TECHNOLOGIQUE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898CEF6-46F5-9847-3D81-0A51A849837F}"/>
              </a:ext>
            </a:extLst>
          </p:cNvPr>
          <p:cNvSpPr txBox="1"/>
          <p:nvPr/>
        </p:nvSpPr>
        <p:spPr>
          <a:xfrm>
            <a:off x="323528" y="1351731"/>
            <a:ext cx="2848725" cy="369332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D942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 formation en 3 ans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F1CE2A7-C290-6B3D-33F1-0C1730BFE39B}"/>
              </a:ext>
            </a:extLst>
          </p:cNvPr>
          <p:cNvSpPr txBox="1"/>
          <p:nvPr/>
        </p:nvSpPr>
        <p:spPr>
          <a:xfrm>
            <a:off x="7348564" y="1363435"/>
            <a:ext cx="4474840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D942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Classes de 1</a:t>
            </a:r>
            <a:r>
              <a:rPr lang="fr-FR" b="1" baseline="30000" dirty="0">
                <a:solidFill>
                  <a:srgbClr val="D942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ère</a:t>
            </a:r>
            <a:r>
              <a:rPr lang="fr-FR" b="1" dirty="0">
                <a:solidFill>
                  <a:srgbClr val="D942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Terminale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90BFEE6-06E5-FB21-5404-255BB474AA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3" t="14511" r="7886" b="62958"/>
          <a:stretch/>
        </p:blipFill>
        <p:spPr>
          <a:xfrm>
            <a:off x="1247201" y="2458110"/>
            <a:ext cx="9411243" cy="369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74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700FC98-C4B2-F7BD-3852-EF396563EC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66" t="59162" r="10173" b="6963"/>
          <a:stretch/>
        </p:blipFill>
        <p:spPr>
          <a:xfrm>
            <a:off x="8886296" y="1574193"/>
            <a:ext cx="3032802" cy="4997302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3591973E-987B-E797-CA07-DC66B846B03F}"/>
              </a:ext>
            </a:extLst>
          </p:cNvPr>
          <p:cNvSpPr txBox="1"/>
          <p:nvPr/>
        </p:nvSpPr>
        <p:spPr>
          <a:xfrm>
            <a:off x="323528" y="97783"/>
            <a:ext cx="11595570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CHOISIR UNE ORIENTATION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0EDFAA8-1287-B7AA-AE13-81F2F400EDAF}"/>
              </a:ext>
            </a:extLst>
          </p:cNvPr>
          <p:cNvSpPr txBox="1"/>
          <p:nvPr/>
        </p:nvSpPr>
        <p:spPr>
          <a:xfrm>
            <a:off x="323528" y="613762"/>
            <a:ext cx="11595570" cy="400110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Les enseignements du BAC GENERAL ET TECHNOLOGIQUE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87D6BE1-0793-180C-6463-3062D4A1EB2A}"/>
              </a:ext>
            </a:extLst>
          </p:cNvPr>
          <p:cNvSpPr txBox="1"/>
          <p:nvPr/>
        </p:nvSpPr>
        <p:spPr>
          <a:xfrm>
            <a:off x="323528" y="1117380"/>
            <a:ext cx="2848725" cy="369332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D942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 formation en 3 ans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2A2512F-5CC6-A576-59AC-4A5C45381125}"/>
              </a:ext>
            </a:extLst>
          </p:cNvPr>
          <p:cNvSpPr txBox="1"/>
          <p:nvPr/>
        </p:nvSpPr>
        <p:spPr>
          <a:xfrm>
            <a:off x="7444258" y="1086974"/>
            <a:ext cx="4474840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D942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Classes de 1</a:t>
            </a:r>
            <a:r>
              <a:rPr lang="fr-FR" b="1" baseline="30000" dirty="0">
                <a:solidFill>
                  <a:srgbClr val="D942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ère</a:t>
            </a:r>
            <a:r>
              <a:rPr lang="fr-FR" b="1" dirty="0">
                <a:solidFill>
                  <a:srgbClr val="D942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Terminale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3076946-B6C9-1A84-EB24-BE2CAF55A2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5" t="52631" r="44643" b="5661"/>
          <a:stretch/>
        </p:blipFill>
        <p:spPr>
          <a:xfrm>
            <a:off x="272901" y="1637722"/>
            <a:ext cx="3650713" cy="497273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AA14764-EF72-56AC-26B3-33C2E2A96C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60" t="37263" r="5156" b="48893"/>
          <a:stretch/>
        </p:blipFill>
        <p:spPr>
          <a:xfrm>
            <a:off x="5096181" y="4428040"/>
            <a:ext cx="3790115" cy="214345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0A41A674-7CA0-BFD9-B9B1-058C9E0211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7" t="36634" r="50410" b="47189"/>
          <a:stretch/>
        </p:blipFill>
        <p:spPr>
          <a:xfrm>
            <a:off x="3923614" y="1637722"/>
            <a:ext cx="3790116" cy="2002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298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591973E-987B-E797-CA07-DC66B846B03F}"/>
              </a:ext>
            </a:extLst>
          </p:cNvPr>
          <p:cNvSpPr txBox="1"/>
          <p:nvPr/>
        </p:nvSpPr>
        <p:spPr>
          <a:xfrm>
            <a:off x="323528" y="97783"/>
            <a:ext cx="11595570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CHOISIR UNE ORIENTATION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0EDFAA8-1287-B7AA-AE13-81F2F400EDAF}"/>
              </a:ext>
            </a:extLst>
          </p:cNvPr>
          <p:cNvSpPr txBox="1"/>
          <p:nvPr/>
        </p:nvSpPr>
        <p:spPr>
          <a:xfrm>
            <a:off x="323528" y="613762"/>
            <a:ext cx="11595570" cy="400110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OBTENTION DU BAC GENERAL ET TECHNOLOGIQUE</a:t>
            </a:r>
          </a:p>
        </p:txBody>
      </p:sp>
      <p:pic>
        <p:nvPicPr>
          <p:cNvPr id="8" name="Google Shape;815;g102f949e525_0_0">
            <a:extLst>
              <a:ext uri="{FF2B5EF4-FFF2-40B4-BE49-F238E27FC236}">
                <a16:creationId xmlns:a16="http://schemas.microsoft.com/office/drawing/2014/main" id="{7BB0B8EC-7C99-5528-04B4-5D585054F70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3631" t="27566" r="3240" b="8190"/>
          <a:stretch/>
        </p:blipFill>
        <p:spPr>
          <a:xfrm>
            <a:off x="2158409" y="1265274"/>
            <a:ext cx="7474689" cy="532691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lèche : droite 8">
            <a:extLst>
              <a:ext uri="{FF2B5EF4-FFF2-40B4-BE49-F238E27FC236}">
                <a16:creationId xmlns:a16="http://schemas.microsoft.com/office/drawing/2014/main" id="{7B42F4B4-7523-340C-1221-EAB4DF4E968C}"/>
              </a:ext>
            </a:extLst>
          </p:cNvPr>
          <p:cNvSpPr/>
          <p:nvPr/>
        </p:nvSpPr>
        <p:spPr>
          <a:xfrm rot="13502399">
            <a:off x="6461758" y="5857198"/>
            <a:ext cx="731520" cy="39014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 : droite 11">
            <a:extLst>
              <a:ext uri="{FF2B5EF4-FFF2-40B4-BE49-F238E27FC236}">
                <a16:creationId xmlns:a16="http://schemas.microsoft.com/office/drawing/2014/main" id="{63E066B7-CA6A-1C26-0AE2-11F7F893200B}"/>
              </a:ext>
            </a:extLst>
          </p:cNvPr>
          <p:cNvSpPr/>
          <p:nvPr/>
        </p:nvSpPr>
        <p:spPr>
          <a:xfrm rot="13502399">
            <a:off x="8430765" y="4656286"/>
            <a:ext cx="731520" cy="39014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 : droite 12">
            <a:extLst>
              <a:ext uri="{FF2B5EF4-FFF2-40B4-BE49-F238E27FC236}">
                <a16:creationId xmlns:a16="http://schemas.microsoft.com/office/drawing/2014/main" id="{FC07B239-E416-FFDD-2496-6CDB4C2E35E4}"/>
              </a:ext>
            </a:extLst>
          </p:cNvPr>
          <p:cNvSpPr/>
          <p:nvPr/>
        </p:nvSpPr>
        <p:spPr>
          <a:xfrm rot="4564867">
            <a:off x="7010642" y="1772879"/>
            <a:ext cx="731520" cy="39014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0423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0AB69A9-722E-6119-5CAF-C177E0D28C96}"/>
              </a:ext>
            </a:extLst>
          </p:cNvPr>
          <p:cNvSpPr txBox="1"/>
          <p:nvPr/>
        </p:nvSpPr>
        <p:spPr>
          <a:xfrm>
            <a:off x="323527" y="97783"/>
            <a:ext cx="11616835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CHOISIR UNE ORIENTATION 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5639C0BE-952E-EC98-37D4-B0D5FC9933E6}"/>
              </a:ext>
            </a:extLst>
          </p:cNvPr>
          <p:cNvSpPr txBox="1"/>
          <p:nvPr/>
        </p:nvSpPr>
        <p:spPr>
          <a:xfrm>
            <a:off x="1779594" y="1080240"/>
            <a:ext cx="836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Après la classe de 3</a:t>
            </a:r>
            <a:r>
              <a:rPr lang="fr-FR" b="1" baseline="30000" dirty="0"/>
              <a:t>ème</a:t>
            </a:r>
            <a:r>
              <a:rPr lang="fr-FR" b="1" dirty="0"/>
              <a:t> </a:t>
            </a:r>
          </a:p>
          <a:p>
            <a:pPr algn="ctr"/>
            <a:r>
              <a:rPr lang="fr-FR" dirty="0"/>
              <a:t>et selon l’avis du conseil de classe et les résultats scolaires </a:t>
            </a:r>
            <a:r>
              <a:rPr lang="fr-FR" sz="1400" dirty="0"/>
              <a:t>(taux de pression)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C63BB092-8ECF-268A-0F44-115F0F181557}"/>
              </a:ext>
            </a:extLst>
          </p:cNvPr>
          <p:cNvSpPr txBox="1"/>
          <p:nvPr/>
        </p:nvSpPr>
        <p:spPr>
          <a:xfrm>
            <a:off x="333566" y="636059"/>
            <a:ext cx="11606796" cy="400110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Les différents cursus</a:t>
            </a:r>
          </a:p>
        </p:txBody>
      </p: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07972873-C3DB-FFD7-5384-6923DB7C6610}"/>
              </a:ext>
            </a:extLst>
          </p:cNvPr>
          <p:cNvGrpSpPr/>
          <p:nvPr/>
        </p:nvGrpSpPr>
        <p:grpSpPr>
          <a:xfrm>
            <a:off x="1521242" y="1867614"/>
            <a:ext cx="8866591" cy="4931402"/>
            <a:chOff x="1521242" y="1867614"/>
            <a:chExt cx="8866591" cy="4931402"/>
          </a:xfrm>
        </p:grpSpPr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277F6B27-37B2-A463-97B6-82C9A0BA9CFE}"/>
                </a:ext>
              </a:extLst>
            </p:cNvPr>
            <p:cNvSpPr txBox="1"/>
            <p:nvPr/>
          </p:nvSpPr>
          <p:spPr>
            <a:xfrm>
              <a:off x="2476836" y="1867614"/>
              <a:ext cx="1872208" cy="553998"/>
            </a:xfrm>
            <a:prstGeom prst="rect">
              <a:avLst/>
            </a:prstGeom>
            <a:solidFill>
              <a:srgbClr val="FFFF66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fr-FR" sz="1400" dirty="0">
                  <a:latin typeface="Arial" panose="020B0604020202020204" pitchFamily="34" charset="0"/>
                  <a:cs typeface="Arial" panose="020B0604020202020204" pitchFamily="34" charset="0"/>
                </a:rPr>
                <a:t>Une spécialité</a:t>
              </a:r>
            </a:p>
            <a:p>
              <a:pPr algn="ctr"/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F9D9E1ED-9721-A6EC-0B4F-BB1BF93ACF08}"/>
                </a:ext>
              </a:extLst>
            </p:cNvPr>
            <p:cNvSpPr txBox="1"/>
            <p:nvPr/>
          </p:nvSpPr>
          <p:spPr>
            <a:xfrm>
              <a:off x="4497414" y="2504198"/>
              <a:ext cx="1866186" cy="111569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Spécialité</a:t>
              </a:r>
            </a:p>
            <a:p>
              <a:pPr algn="ctr"/>
              <a:endParaRPr lang="fr-FR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fr-FR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fr-FR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E66CB23-C35D-7FE6-1053-5D4B3C534579}"/>
                </a:ext>
              </a:extLst>
            </p:cNvPr>
            <p:cNvSpPr txBox="1"/>
            <p:nvPr/>
          </p:nvSpPr>
          <p:spPr>
            <a:xfrm>
              <a:off x="4497414" y="1868871"/>
              <a:ext cx="1866186" cy="523220"/>
            </a:xfrm>
            <a:prstGeom prst="rect">
              <a:avLst/>
            </a:prstGeom>
            <a:solidFill>
              <a:srgbClr val="FFFF66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>
                  <a:latin typeface="Arial" panose="020B0604020202020204" pitchFamily="34" charset="0"/>
                  <a:cs typeface="Arial" panose="020B0604020202020204" pitchFamily="34" charset="0"/>
                </a:rPr>
                <a:t>Une famille de métiers / Un métier</a:t>
              </a: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E4C5D0C4-9FB9-59FB-15FA-5745E65617F5}"/>
                </a:ext>
              </a:extLst>
            </p:cNvPr>
            <p:cNvSpPr txBox="1"/>
            <p:nvPr/>
          </p:nvSpPr>
          <p:spPr>
            <a:xfrm>
              <a:off x="6500391" y="1867614"/>
              <a:ext cx="3811937" cy="553998"/>
            </a:xfrm>
            <a:prstGeom prst="rect">
              <a:avLst/>
            </a:prstGeom>
            <a:solidFill>
              <a:srgbClr val="FFFF66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fr-FR" sz="14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fr-FR" sz="14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nde</a:t>
              </a:r>
              <a:r>
                <a:rPr lang="fr-FR" sz="1400" dirty="0">
                  <a:latin typeface="Arial" panose="020B0604020202020204" pitchFamily="34" charset="0"/>
                  <a:cs typeface="Arial" panose="020B0604020202020204" pitchFamily="34" charset="0"/>
                </a:rPr>
                <a:t> générale et technologique commune</a:t>
              </a:r>
            </a:p>
            <a:p>
              <a:pPr algn="ctr"/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401EC681-3B36-852F-5B28-9A7DB80C86D2}"/>
                </a:ext>
              </a:extLst>
            </p:cNvPr>
            <p:cNvSpPr txBox="1"/>
            <p:nvPr/>
          </p:nvSpPr>
          <p:spPr>
            <a:xfrm>
              <a:off x="8446143" y="2499447"/>
              <a:ext cx="1866186" cy="338554"/>
            </a:xfrm>
            <a:prstGeom prst="rect">
              <a:avLst/>
            </a:prstGeom>
            <a:solidFill>
              <a:srgbClr val="00F66F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Général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E00835AC-587B-645E-D621-244E904F606F}"/>
                </a:ext>
              </a:extLst>
            </p:cNvPr>
            <p:cNvSpPr txBox="1"/>
            <p:nvPr/>
          </p:nvSpPr>
          <p:spPr>
            <a:xfrm>
              <a:off x="6500392" y="2777293"/>
              <a:ext cx="1866186" cy="830997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Une série</a:t>
              </a:r>
            </a:p>
            <a:p>
              <a:pPr algn="ctr"/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fr-FR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880F698A-DA6C-2A00-3133-945888534EE9}"/>
                </a:ext>
              </a:extLst>
            </p:cNvPr>
            <p:cNvSpPr txBox="1"/>
            <p:nvPr/>
          </p:nvSpPr>
          <p:spPr>
            <a:xfrm>
              <a:off x="2482858" y="2521431"/>
              <a:ext cx="1866186" cy="584775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Spécialité</a:t>
              </a:r>
            </a:p>
            <a:p>
              <a:pPr algn="ctr"/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5AEEB6A2-7B91-1AB7-FDF4-0807C3BB82AC}"/>
                </a:ext>
              </a:extLst>
            </p:cNvPr>
            <p:cNvGrpSpPr/>
            <p:nvPr/>
          </p:nvGrpSpPr>
          <p:grpSpPr>
            <a:xfrm>
              <a:off x="1578184" y="1937764"/>
              <a:ext cx="864095" cy="444473"/>
              <a:chOff x="1475657" y="4343969"/>
              <a:chExt cx="936103" cy="584775"/>
            </a:xfrm>
          </p:grpSpPr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214A7D5D-EF52-A2AF-1A87-1B6607ADFA01}"/>
                  </a:ext>
                </a:extLst>
              </p:cNvPr>
              <p:cNvSpPr/>
              <p:nvPr/>
            </p:nvSpPr>
            <p:spPr>
              <a:xfrm>
                <a:off x="1475657" y="4343969"/>
                <a:ext cx="864096" cy="584775"/>
              </a:xfrm>
              <a:prstGeom prst="ellipse">
                <a:avLst/>
              </a:prstGeom>
              <a:solidFill>
                <a:srgbClr val="FFFF66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3917585C-6DFA-642F-AE03-C9639DA0B399}"/>
                  </a:ext>
                </a:extLst>
              </p:cNvPr>
              <p:cNvSpPr txBox="1"/>
              <p:nvPr/>
            </p:nvSpPr>
            <p:spPr>
              <a:xfrm>
                <a:off x="1547664" y="4449888"/>
                <a:ext cx="8640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>
                    <a:latin typeface="Arial Black" panose="020B0A04020102020204" pitchFamily="34" charset="0"/>
                  </a:rPr>
                  <a:t>2nde</a:t>
                </a:r>
              </a:p>
            </p:txBody>
          </p:sp>
        </p:grpSp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B5A674C5-408E-DD3C-5E5A-A2A22B14EC10}"/>
                </a:ext>
              </a:extLst>
            </p:cNvPr>
            <p:cNvGrpSpPr/>
            <p:nvPr/>
          </p:nvGrpSpPr>
          <p:grpSpPr>
            <a:xfrm>
              <a:off x="1578618" y="3060350"/>
              <a:ext cx="828067" cy="444473"/>
              <a:chOff x="1475657" y="4343969"/>
              <a:chExt cx="897073" cy="584775"/>
            </a:xfrm>
          </p:grpSpPr>
          <p:sp>
            <p:nvSpPr>
              <p:cNvPr id="15" name="Ellipse 14">
                <a:extLst>
                  <a:ext uri="{FF2B5EF4-FFF2-40B4-BE49-F238E27FC236}">
                    <a16:creationId xmlns:a16="http://schemas.microsoft.com/office/drawing/2014/main" id="{5D540DD2-AEC8-CBF9-AE98-6EAC050EC9FB}"/>
                  </a:ext>
                </a:extLst>
              </p:cNvPr>
              <p:cNvSpPr/>
              <p:nvPr/>
            </p:nvSpPr>
            <p:spPr>
              <a:xfrm>
                <a:off x="1475657" y="4343969"/>
                <a:ext cx="864096" cy="584775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44610912-E6A0-CD49-E903-05E16762A35A}"/>
                  </a:ext>
                </a:extLst>
              </p:cNvPr>
              <p:cNvSpPr txBox="1"/>
              <p:nvPr/>
            </p:nvSpPr>
            <p:spPr>
              <a:xfrm>
                <a:off x="1508634" y="4441103"/>
                <a:ext cx="864096" cy="4049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dirty="0" err="1">
                    <a:latin typeface="Arial Black" panose="020B0A04020102020204" pitchFamily="34" charset="0"/>
                  </a:rPr>
                  <a:t>Tle</a:t>
                </a:r>
                <a:endParaRPr lang="fr-FR" sz="1400" dirty="0"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AE9634F3-DA6E-E39C-3FBA-7C686A8BCEFB}"/>
                </a:ext>
              </a:extLst>
            </p:cNvPr>
            <p:cNvGrpSpPr/>
            <p:nvPr/>
          </p:nvGrpSpPr>
          <p:grpSpPr>
            <a:xfrm>
              <a:off x="1573979" y="2476431"/>
              <a:ext cx="864095" cy="444473"/>
              <a:chOff x="1475657" y="4343969"/>
              <a:chExt cx="936103" cy="58477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01B12E78-01F7-114D-86F0-8CB9F9DEAD4F}"/>
                  </a:ext>
                </a:extLst>
              </p:cNvPr>
              <p:cNvSpPr/>
              <p:nvPr/>
            </p:nvSpPr>
            <p:spPr>
              <a:xfrm>
                <a:off x="1475657" y="4343969"/>
                <a:ext cx="864096" cy="584775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408A24C9-FBDC-407F-5323-C61698B7B8F6}"/>
                  </a:ext>
                </a:extLst>
              </p:cNvPr>
              <p:cNvSpPr txBox="1"/>
              <p:nvPr/>
            </p:nvSpPr>
            <p:spPr>
              <a:xfrm>
                <a:off x="1547664" y="4449889"/>
                <a:ext cx="864096" cy="4049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>
                    <a:latin typeface="Arial Black" panose="020B0A04020102020204" pitchFamily="34" charset="0"/>
                  </a:rPr>
                  <a:t>1ère</a:t>
                </a:r>
              </a:p>
            </p:txBody>
          </p:sp>
        </p:grp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DA711E8A-681E-3BAA-2C82-E98E6C619F64}"/>
                </a:ext>
              </a:extLst>
            </p:cNvPr>
            <p:cNvSpPr txBox="1"/>
            <p:nvPr/>
          </p:nvSpPr>
          <p:spPr>
            <a:xfrm>
              <a:off x="8446142" y="2829979"/>
              <a:ext cx="1866186" cy="769441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Enseignements de spécialité </a:t>
              </a:r>
            </a:p>
            <a:p>
              <a:pPr algn="ctr"/>
              <a:endParaRPr lang="fr-FR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DF86E7E5-389A-09AC-7ABC-2023A6D352A1}"/>
                </a:ext>
              </a:extLst>
            </p:cNvPr>
            <p:cNvSpPr txBox="1"/>
            <p:nvPr/>
          </p:nvSpPr>
          <p:spPr>
            <a:xfrm>
              <a:off x="6500392" y="2489727"/>
              <a:ext cx="1866186" cy="338554"/>
            </a:xfrm>
            <a:prstGeom prst="rect">
              <a:avLst/>
            </a:prstGeom>
            <a:solidFill>
              <a:srgbClr val="00F66F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Technologique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7E6A3493-8347-C34E-8BE6-F4E95673CAA2}"/>
                </a:ext>
              </a:extLst>
            </p:cNvPr>
            <p:cNvSpPr txBox="1"/>
            <p:nvPr/>
          </p:nvSpPr>
          <p:spPr>
            <a:xfrm>
              <a:off x="8521647" y="5420599"/>
              <a:ext cx="1866186" cy="1323439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Universités</a:t>
              </a:r>
            </a:p>
            <a:p>
              <a:pPr algn="ctr"/>
              <a:r>
                <a:rPr lang="fr-FR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(licence/master/doctorat) </a:t>
              </a:r>
            </a:p>
            <a:p>
              <a:pPr algn="ctr"/>
              <a:r>
                <a:rPr lang="fr-F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Ecoles supérieures</a:t>
              </a:r>
            </a:p>
            <a:p>
              <a:pPr algn="ctr"/>
              <a:r>
                <a:rPr lang="fr-FR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(ingénieur, manager)</a:t>
              </a:r>
            </a:p>
            <a:p>
              <a:pPr algn="ctr"/>
              <a:r>
                <a:rPr lang="fr-FR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400" dirty="0">
                  <a:solidFill>
                    <a:srgbClr val="0DA35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(3/5/8 ans)</a:t>
              </a:r>
            </a:p>
            <a:p>
              <a:pPr algn="ctr"/>
              <a:endParaRPr lang="fr-FR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3D1FD2A2-11C0-99E1-D6E1-5FA5FDA5290D}"/>
                </a:ext>
              </a:extLst>
            </p:cNvPr>
            <p:cNvSpPr txBox="1"/>
            <p:nvPr/>
          </p:nvSpPr>
          <p:spPr>
            <a:xfrm>
              <a:off x="6572100" y="5414050"/>
              <a:ext cx="1866186" cy="738664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IUT</a:t>
              </a:r>
              <a:r>
                <a:rPr lang="fr-FR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(BUT)</a:t>
              </a:r>
            </a:p>
            <a:p>
              <a:pPr algn="ctr"/>
              <a:r>
                <a:rPr lang="fr-FR" sz="1400" dirty="0">
                  <a:solidFill>
                    <a:srgbClr val="0DA35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(2/3 ans)</a:t>
              </a:r>
            </a:p>
            <a:p>
              <a:pPr algn="ctr"/>
              <a:endParaRPr lang="fr-FR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A414A16B-97D9-7495-6616-B9435BDA6D72}"/>
                </a:ext>
              </a:extLst>
            </p:cNvPr>
            <p:cNvSpPr txBox="1"/>
            <p:nvPr/>
          </p:nvSpPr>
          <p:spPr>
            <a:xfrm>
              <a:off x="5481639" y="4944752"/>
              <a:ext cx="4830690" cy="338554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                Poursuite d’étude</a:t>
              </a:r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C6B8DE7D-1367-59F9-1A75-78373286C5E5}"/>
                </a:ext>
              </a:extLst>
            </p:cNvPr>
            <p:cNvSpPr txBox="1"/>
            <p:nvPr/>
          </p:nvSpPr>
          <p:spPr>
            <a:xfrm>
              <a:off x="2437544" y="4940915"/>
              <a:ext cx="2868512" cy="338554"/>
            </a:xfrm>
            <a:prstGeom prst="rect">
              <a:avLst/>
            </a:prstGeom>
            <a:solidFill>
              <a:srgbClr val="9FBFFF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Vie active</a:t>
              </a: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A34A2008-A9C3-AC4E-D1AB-24FBA3BD3643}"/>
                </a:ext>
              </a:extLst>
            </p:cNvPr>
            <p:cNvSpPr txBox="1"/>
            <p:nvPr/>
          </p:nvSpPr>
          <p:spPr>
            <a:xfrm>
              <a:off x="2471120" y="3414176"/>
              <a:ext cx="1866186" cy="584775"/>
            </a:xfrm>
            <a:prstGeom prst="rect">
              <a:avLst/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fr-FR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fr-FR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CAP</a:t>
              </a:r>
            </a:p>
            <a:p>
              <a:pPr algn="ctr"/>
              <a:endParaRPr lang="fr-FR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ED7DB391-4793-F461-02AE-A4C8E0B09EB3}"/>
                </a:ext>
              </a:extLst>
            </p:cNvPr>
            <p:cNvSpPr txBox="1"/>
            <p:nvPr/>
          </p:nvSpPr>
          <p:spPr>
            <a:xfrm>
              <a:off x="8434565" y="3983147"/>
              <a:ext cx="1866186" cy="584775"/>
            </a:xfrm>
            <a:prstGeom prst="rect">
              <a:avLst/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fr-FR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fr-FR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Bac général</a:t>
              </a:r>
            </a:p>
            <a:p>
              <a:pPr algn="ctr"/>
              <a:endParaRPr lang="fr-FR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F2C6A8B7-31C6-2C13-D685-E50117E29C57}"/>
                </a:ext>
              </a:extLst>
            </p:cNvPr>
            <p:cNvSpPr txBox="1"/>
            <p:nvPr/>
          </p:nvSpPr>
          <p:spPr>
            <a:xfrm>
              <a:off x="6488814" y="3983147"/>
              <a:ext cx="1866186" cy="584775"/>
            </a:xfrm>
            <a:prstGeom prst="rect">
              <a:avLst/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BAC technologique</a:t>
              </a:r>
            </a:p>
          </p:txBody>
        </p:sp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E23CD4D7-9EE7-91DD-97AB-E775D0AA141D}"/>
                </a:ext>
              </a:extLst>
            </p:cNvPr>
            <p:cNvSpPr txBox="1"/>
            <p:nvPr/>
          </p:nvSpPr>
          <p:spPr>
            <a:xfrm>
              <a:off x="4485836" y="3988014"/>
              <a:ext cx="1866186" cy="584775"/>
            </a:xfrm>
            <a:prstGeom prst="rect">
              <a:avLst/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BAC professionnel</a:t>
              </a:r>
            </a:p>
          </p:txBody>
        </p:sp>
        <p:sp>
          <p:nvSpPr>
            <p:cNvPr id="30" name="Flèche : bas 29">
              <a:extLst>
                <a:ext uri="{FF2B5EF4-FFF2-40B4-BE49-F238E27FC236}">
                  <a16:creationId xmlns:a16="http://schemas.microsoft.com/office/drawing/2014/main" id="{79486CA3-9BB6-44E2-43DE-16A0338D0729}"/>
                </a:ext>
              </a:extLst>
            </p:cNvPr>
            <p:cNvSpPr/>
            <p:nvPr/>
          </p:nvSpPr>
          <p:spPr>
            <a:xfrm>
              <a:off x="3284766" y="3028553"/>
              <a:ext cx="220570" cy="406669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Flèche : bas 30">
              <a:extLst>
                <a:ext uri="{FF2B5EF4-FFF2-40B4-BE49-F238E27FC236}">
                  <a16:creationId xmlns:a16="http://schemas.microsoft.com/office/drawing/2014/main" id="{FBE1AEFC-BF8E-FF9C-2DD6-C0357CE32D57}"/>
                </a:ext>
              </a:extLst>
            </p:cNvPr>
            <p:cNvSpPr/>
            <p:nvPr/>
          </p:nvSpPr>
          <p:spPr>
            <a:xfrm>
              <a:off x="5306970" y="3631202"/>
              <a:ext cx="220570" cy="406669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Flèche : bas 31">
              <a:extLst>
                <a:ext uri="{FF2B5EF4-FFF2-40B4-BE49-F238E27FC236}">
                  <a16:creationId xmlns:a16="http://schemas.microsoft.com/office/drawing/2014/main" id="{A84AECF5-4A6A-0A46-9395-3AE14A282455}"/>
                </a:ext>
              </a:extLst>
            </p:cNvPr>
            <p:cNvSpPr/>
            <p:nvPr/>
          </p:nvSpPr>
          <p:spPr>
            <a:xfrm>
              <a:off x="7311622" y="3636317"/>
              <a:ext cx="220570" cy="406669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Flèche : bas 32">
              <a:extLst>
                <a:ext uri="{FF2B5EF4-FFF2-40B4-BE49-F238E27FC236}">
                  <a16:creationId xmlns:a16="http://schemas.microsoft.com/office/drawing/2014/main" id="{86E69635-5EC7-9812-CD14-07B5560EE58E}"/>
                </a:ext>
              </a:extLst>
            </p:cNvPr>
            <p:cNvSpPr/>
            <p:nvPr/>
          </p:nvSpPr>
          <p:spPr>
            <a:xfrm>
              <a:off x="9234170" y="3636317"/>
              <a:ext cx="220570" cy="406669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4" name="Connecteur droit avec flèche 33">
              <a:extLst>
                <a:ext uri="{FF2B5EF4-FFF2-40B4-BE49-F238E27FC236}">
                  <a16:creationId xmlns:a16="http://schemas.microsoft.com/office/drawing/2014/main" id="{8A3CE9C5-7747-FE8F-00A9-2344FF2C8E83}"/>
                </a:ext>
              </a:extLst>
            </p:cNvPr>
            <p:cNvCxnSpPr>
              <a:cxnSpLocks/>
            </p:cNvCxnSpPr>
            <p:nvPr/>
          </p:nvCxnSpPr>
          <p:spPr>
            <a:xfrm>
              <a:off x="3002644" y="4014921"/>
              <a:ext cx="0" cy="925994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>
              <a:extLst>
                <a:ext uri="{FF2B5EF4-FFF2-40B4-BE49-F238E27FC236}">
                  <a16:creationId xmlns:a16="http://schemas.microsoft.com/office/drawing/2014/main" id="{3432AF53-A144-40EA-DA68-59217F170ABA}"/>
                </a:ext>
              </a:extLst>
            </p:cNvPr>
            <p:cNvCxnSpPr>
              <a:cxnSpLocks/>
            </p:cNvCxnSpPr>
            <p:nvPr/>
          </p:nvCxnSpPr>
          <p:spPr>
            <a:xfrm>
              <a:off x="4983737" y="4567922"/>
              <a:ext cx="0" cy="372993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D2201740-9A7C-4A4C-8B49-B5CBCD71CA30}"/>
                </a:ext>
              </a:extLst>
            </p:cNvPr>
            <p:cNvSpPr txBox="1"/>
            <p:nvPr/>
          </p:nvSpPr>
          <p:spPr>
            <a:xfrm>
              <a:off x="4562864" y="5420556"/>
              <a:ext cx="1938061" cy="707886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FR" sz="1400" b="1" spc="-10" dirty="0">
                  <a:latin typeface="Arial" panose="020B0604020202020204" pitchFamily="34" charset="0"/>
                  <a:cs typeface="Arial" panose="020B0604020202020204" pitchFamily="34" charset="0"/>
                </a:rPr>
                <a:t>Lycée, IUT</a:t>
              </a:r>
            </a:p>
            <a:p>
              <a:pPr algn="ctr"/>
              <a:r>
                <a:rPr lang="fr-FR" sz="1200" spc="-1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(mention complémentaire</a:t>
              </a:r>
            </a:p>
            <a:p>
              <a:pPr algn="ctr"/>
              <a:r>
                <a:rPr lang="fr-FR" sz="1200" spc="-1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fr-FR" sz="1200" spc="1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BTS</a:t>
              </a:r>
              <a:r>
                <a:rPr lang="fr-FR" sz="1200" spc="100" dirty="0">
                  <a:solidFill>
                    <a:srgbClr val="0DA35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r>
                <a:rPr lang="fr-FR" sz="1200" spc="-45" dirty="0">
                  <a:solidFill>
                    <a:srgbClr val="0DA35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fr-FR" sz="1400" spc="10" dirty="0">
                  <a:solidFill>
                    <a:srgbClr val="0DA35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fr-FR" sz="1400" spc="-10" dirty="0">
                  <a:solidFill>
                    <a:srgbClr val="0DA35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1/2 ans) </a:t>
              </a:r>
              <a:endParaRPr lang="fr-FR" sz="1400" dirty="0">
                <a:solidFill>
                  <a:srgbClr val="0DA358"/>
                </a:solidFill>
              </a:endParaRPr>
            </a:p>
          </p:txBody>
        </p:sp>
        <p:cxnSp>
          <p:nvCxnSpPr>
            <p:cNvPr id="37" name="Connecteur droit avec flèche 36">
              <a:extLst>
                <a:ext uri="{FF2B5EF4-FFF2-40B4-BE49-F238E27FC236}">
                  <a16:creationId xmlns:a16="http://schemas.microsoft.com/office/drawing/2014/main" id="{DECB7003-779B-2358-611D-FBEA7CBE3AF9}"/>
                </a:ext>
              </a:extLst>
            </p:cNvPr>
            <p:cNvCxnSpPr>
              <a:cxnSpLocks/>
            </p:cNvCxnSpPr>
            <p:nvPr/>
          </p:nvCxnSpPr>
          <p:spPr>
            <a:xfrm>
              <a:off x="9429571" y="4567922"/>
              <a:ext cx="0" cy="372993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avec flèche 37">
              <a:extLst>
                <a:ext uri="{FF2B5EF4-FFF2-40B4-BE49-F238E27FC236}">
                  <a16:creationId xmlns:a16="http://schemas.microsoft.com/office/drawing/2014/main" id="{825A6280-264D-8B55-D705-A30C53E5F48C}"/>
                </a:ext>
              </a:extLst>
            </p:cNvPr>
            <p:cNvCxnSpPr>
              <a:cxnSpLocks/>
            </p:cNvCxnSpPr>
            <p:nvPr/>
          </p:nvCxnSpPr>
          <p:spPr>
            <a:xfrm>
              <a:off x="6834599" y="4578541"/>
              <a:ext cx="0" cy="362374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0561735A-91C1-10A1-FEAB-F4F391E74DF0}"/>
                </a:ext>
              </a:extLst>
            </p:cNvPr>
            <p:cNvSpPr txBox="1"/>
            <p:nvPr/>
          </p:nvSpPr>
          <p:spPr>
            <a:xfrm>
              <a:off x="1521242" y="6337351"/>
              <a:ext cx="20882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>
                  <a:latin typeface="Arial" panose="020B0604020202020204" pitchFamily="34" charset="0"/>
                  <a:cs typeface="Arial" panose="020B0604020202020204" pitchFamily="34" charset="0"/>
                </a:rPr>
                <a:t>BUT : </a:t>
              </a:r>
              <a:r>
                <a:rPr lang="fr-FR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Bachelor</a:t>
              </a:r>
              <a:r>
                <a:rPr lang="fr-FR" sz="1200" dirty="0">
                  <a:latin typeface="Arial" panose="020B0604020202020204" pitchFamily="34" charset="0"/>
                  <a:cs typeface="Arial" panose="020B0604020202020204" pitchFamily="34" charset="0"/>
                </a:rPr>
                <a:t> universitaire et technologique</a:t>
              </a:r>
            </a:p>
          </p:txBody>
        </p:sp>
        <p:cxnSp>
          <p:nvCxnSpPr>
            <p:cNvPr id="41" name="Connecteur : en arc 40">
              <a:extLst>
                <a:ext uri="{FF2B5EF4-FFF2-40B4-BE49-F238E27FC236}">
                  <a16:creationId xmlns:a16="http://schemas.microsoft.com/office/drawing/2014/main" id="{53A30D06-BD48-4686-DEB0-04A8AE2389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18982" y="3347606"/>
              <a:ext cx="682260" cy="392838"/>
            </a:xfrm>
            <a:prstGeom prst="curvedConnector3">
              <a:avLst>
                <a:gd name="adj1" fmla="val 96753"/>
              </a:avLst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 : en arc 41">
              <a:extLst>
                <a:ext uri="{FF2B5EF4-FFF2-40B4-BE49-F238E27FC236}">
                  <a16:creationId xmlns:a16="http://schemas.microsoft.com/office/drawing/2014/main" id="{2824C621-2F38-2951-6839-EAAD25836D16}"/>
                </a:ext>
              </a:extLst>
            </p:cNvPr>
            <p:cNvCxnSpPr>
              <a:cxnSpLocks/>
              <a:stCxn id="36" idx="2"/>
            </p:cNvCxnSpPr>
            <p:nvPr/>
          </p:nvCxnSpPr>
          <p:spPr>
            <a:xfrm rot="16200000" flipH="1">
              <a:off x="6910356" y="4749980"/>
              <a:ext cx="464680" cy="3221603"/>
            </a:xfrm>
            <a:prstGeom prst="curvedConnector2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Flèche : double flèche horizontale 42">
              <a:extLst>
                <a:ext uri="{FF2B5EF4-FFF2-40B4-BE49-F238E27FC236}">
                  <a16:creationId xmlns:a16="http://schemas.microsoft.com/office/drawing/2014/main" id="{6D2BF00C-85FD-5FA0-64B5-01C7163CC22C}"/>
                </a:ext>
              </a:extLst>
            </p:cNvPr>
            <p:cNvSpPr/>
            <p:nvPr/>
          </p:nvSpPr>
          <p:spPr>
            <a:xfrm flipV="1">
              <a:off x="6180831" y="2980431"/>
              <a:ext cx="485269" cy="163217"/>
            </a:xfrm>
            <a:prstGeom prst="leftRightArrow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4" name="Connecteur droit avec flèche 43">
              <a:extLst>
                <a:ext uri="{FF2B5EF4-FFF2-40B4-BE49-F238E27FC236}">
                  <a16:creationId xmlns:a16="http://schemas.microsoft.com/office/drawing/2014/main" id="{972E84C6-7784-BAB0-107B-E1C26F46405A}"/>
                </a:ext>
              </a:extLst>
            </p:cNvPr>
            <p:cNvCxnSpPr>
              <a:cxnSpLocks/>
            </p:cNvCxnSpPr>
            <p:nvPr/>
          </p:nvCxnSpPr>
          <p:spPr>
            <a:xfrm>
              <a:off x="5729996" y="4567922"/>
              <a:ext cx="0" cy="372993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avec flèche 44">
              <a:extLst>
                <a:ext uri="{FF2B5EF4-FFF2-40B4-BE49-F238E27FC236}">
                  <a16:creationId xmlns:a16="http://schemas.microsoft.com/office/drawing/2014/main" id="{D4933316-095D-2A04-0295-0981CE84AB8B}"/>
                </a:ext>
              </a:extLst>
            </p:cNvPr>
            <p:cNvCxnSpPr>
              <a:cxnSpLocks/>
            </p:cNvCxnSpPr>
            <p:nvPr/>
          </p:nvCxnSpPr>
          <p:spPr>
            <a:xfrm>
              <a:off x="5729996" y="5092972"/>
              <a:ext cx="0" cy="372993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avec flèche 45">
              <a:extLst>
                <a:ext uri="{FF2B5EF4-FFF2-40B4-BE49-F238E27FC236}">
                  <a16:creationId xmlns:a16="http://schemas.microsoft.com/office/drawing/2014/main" id="{480CC734-F9E0-6EF0-9E29-1CFCA73505CF}"/>
                </a:ext>
              </a:extLst>
            </p:cNvPr>
            <p:cNvCxnSpPr>
              <a:cxnSpLocks/>
            </p:cNvCxnSpPr>
            <p:nvPr/>
          </p:nvCxnSpPr>
          <p:spPr>
            <a:xfrm>
              <a:off x="6834599" y="5093315"/>
              <a:ext cx="0" cy="372993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avec flèche 46">
              <a:extLst>
                <a:ext uri="{FF2B5EF4-FFF2-40B4-BE49-F238E27FC236}">
                  <a16:creationId xmlns:a16="http://schemas.microsoft.com/office/drawing/2014/main" id="{5176D681-6A76-4B81-D755-7BAD72079646}"/>
                </a:ext>
              </a:extLst>
            </p:cNvPr>
            <p:cNvCxnSpPr>
              <a:cxnSpLocks/>
            </p:cNvCxnSpPr>
            <p:nvPr/>
          </p:nvCxnSpPr>
          <p:spPr>
            <a:xfrm>
              <a:off x="9429571" y="5110192"/>
              <a:ext cx="0" cy="372993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 : en arc 50">
              <a:extLst>
                <a:ext uri="{FF2B5EF4-FFF2-40B4-BE49-F238E27FC236}">
                  <a16:creationId xmlns:a16="http://schemas.microsoft.com/office/drawing/2014/main" id="{64FCA023-9F19-C82C-4152-DF2C1C19A997}"/>
                </a:ext>
              </a:extLst>
            </p:cNvPr>
            <p:cNvCxnSpPr>
              <a:cxnSpLocks/>
              <a:stCxn id="23" idx="2"/>
            </p:cNvCxnSpPr>
            <p:nvPr/>
          </p:nvCxnSpPr>
          <p:spPr>
            <a:xfrm rot="16200000" flipH="1">
              <a:off x="8021189" y="5636718"/>
              <a:ext cx="216312" cy="1248304"/>
            </a:xfrm>
            <a:prstGeom prst="curvedConnector2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38744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77CD87F5-5C51-575D-23D0-D0B438E329C5}"/>
              </a:ext>
            </a:extLst>
          </p:cNvPr>
          <p:cNvSpPr txBox="1">
            <a:spLocks/>
          </p:cNvSpPr>
          <p:nvPr/>
        </p:nvSpPr>
        <p:spPr>
          <a:xfrm>
            <a:off x="1392340" y="1541319"/>
            <a:ext cx="8850475" cy="4824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457200">
              <a:buFont typeface="+mj-lt"/>
              <a:buAutoNum type="arabicPeriod"/>
            </a:pPr>
            <a:r>
              <a:rPr lang="fr-FR" sz="1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m’informant toute l’année </a:t>
            </a:r>
            <a:r>
              <a:rPr lang="fr-FR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114300"/>
            <a:endParaRPr lang="fr-F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 Par les fiches de l’</a:t>
            </a:r>
            <a:r>
              <a:rPr lang="fr-FR" sz="1800" b="1" dirty="0">
                <a:latin typeface="Arial" panose="020B0604020202020204" pitchFamily="34" charset="0"/>
                <a:cs typeface="Arial" panose="020B0604020202020204" pitchFamily="34" charset="0"/>
              </a:rPr>
              <a:t>ONISEP</a:t>
            </a: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 au </a:t>
            </a:r>
            <a:r>
              <a:rPr lang="fr-FR" sz="1800" b="1" dirty="0">
                <a:latin typeface="Arial" panose="020B0604020202020204" pitchFamily="34" charset="0"/>
                <a:cs typeface="Arial" panose="020B0604020202020204" pitchFamily="34" charset="0"/>
              </a:rPr>
              <a:t>CDI</a:t>
            </a: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 ou </a:t>
            </a:r>
            <a:r>
              <a:rPr lang="fr-FR" sz="1800" b="1" dirty="0">
                <a:latin typeface="Arial" panose="020B0604020202020204" pitchFamily="34" charset="0"/>
                <a:cs typeface="Arial" panose="020B0604020202020204" pitchFamily="34" charset="0"/>
              </a:rPr>
              <a:t>en ligne</a:t>
            </a:r>
          </a:p>
          <a:p>
            <a:pPr>
              <a:buFont typeface="Wingdings"/>
              <a:buChar char="à"/>
            </a:pPr>
            <a:endParaRPr lang="fr-F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/>
              <a:buChar char="à"/>
            </a:pP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 Par le logiciel </a:t>
            </a:r>
            <a:r>
              <a:rPr lang="fr-FR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Parcouréo</a:t>
            </a:r>
            <a:r>
              <a:rPr lang="fr-FR" sz="1800" b="1" dirty="0">
                <a:latin typeface="Arial" panose="020B0604020202020204" pitchFamily="34" charset="0"/>
                <a:cs typeface="Arial" panose="020B0604020202020204" pitchFamily="34" charset="0"/>
              </a:rPr>
              <a:t> (questionnaire d’intérêt, …)</a:t>
            </a:r>
          </a:p>
          <a:p>
            <a:pPr>
              <a:buFont typeface="Wingdings"/>
              <a:buChar char="à"/>
            </a:pPr>
            <a:endParaRPr lang="fr-F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/>
              <a:buChar char="à"/>
            </a:pP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 Par un rendez-vous</a:t>
            </a:r>
            <a:r>
              <a:rPr lang="fr-FR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auprès de la Psychologue de l’Education Nationale</a:t>
            </a:r>
          </a:p>
          <a:p>
            <a:pPr marL="114300"/>
            <a:endParaRPr lang="fr-F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/>
              <a:buChar char="à"/>
            </a:pP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 Par un rendez-vous au </a:t>
            </a:r>
            <a:r>
              <a:rPr lang="fr-FR" sz="1800" b="1" dirty="0">
                <a:latin typeface="Arial" panose="020B0604020202020204" pitchFamily="34" charset="0"/>
                <a:cs typeface="Arial" panose="020B0604020202020204" pitchFamily="34" charset="0"/>
              </a:rPr>
              <a:t>CIO</a:t>
            </a: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 de Bellegarde au </a:t>
            </a:r>
            <a:r>
              <a:rPr lang="fr-FR" sz="1800" b="1" dirty="0">
                <a:latin typeface="Arial" panose="020B0604020202020204" pitchFamily="34" charset="0"/>
                <a:cs typeface="Arial" panose="020B0604020202020204" pitchFamily="34" charset="0"/>
              </a:rPr>
              <a:t>04.50.56.06.13</a:t>
            </a:r>
          </a:p>
          <a:p>
            <a:pPr>
              <a:buFont typeface="Wingdings"/>
              <a:buChar char="à"/>
            </a:pPr>
            <a:endParaRPr lang="fr-F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/>
              <a:buChar char="à"/>
            </a:pP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En s’inscrivant aux </a:t>
            </a:r>
            <a:r>
              <a:rPr lang="fr-FR" sz="1800" b="1" dirty="0">
                <a:latin typeface="Arial" panose="020B0604020202020204" pitchFamily="34" charset="0"/>
                <a:cs typeface="Arial" panose="020B0604020202020204" pitchFamily="34" charset="0"/>
              </a:rPr>
              <a:t>mini-stages </a:t>
            </a: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auprès de son Professeur Principal entre janvier et avril dans les lycées professionnels.</a:t>
            </a:r>
          </a:p>
          <a:p>
            <a:pPr>
              <a:buFont typeface="Wingdings"/>
              <a:buChar char="à"/>
            </a:pPr>
            <a:endParaRPr lang="fr-FR" dirty="0"/>
          </a:p>
          <a:p>
            <a:pPr marL="114300"/>
            <a:endParaRPr lang="fr-FR" dirty="0"/>
          </a:p>
          <a:p>
            <a:endParaRPr lang="fr-FR" dirty="0"/>
          </a:p>
        </p:txBody>
      </p:sp>
      <p:grpSp>
        <p:nvGrpSpPr>
          <p:cNvPr id="3" name="object 2">
            <a:extLst>
              <a:ext uri="{FF2B5EF4-FFF2-40B4-BE49-F238E27FC236}">
                <a16:creationId xmlns:a16="http://schemas.microsoft.com/office/drawing/2014/main" id="{E61640B9-5646-1B17-3832-34D729F83CCE}"/>
              </a:ext>
            </a:extLst>
          </p:cNvPr>
          <p:cNvGrpSpPr/>
          <p:nvPr/>
        </p:nvGrpSpPr>
        <p:grpSpPr>
          <a:xfrm>
            <a:off x="8521132" y="2048856"/>
            <a:ext cx="1721683" cy="608397"/>
            <a:chOff x="0" y="0"/>
            <a:chExt cx="2856230" cy="1417320"/>
          </a:xfrm>
        </p:grpSpPr>
        <p:sp>
          <p:nvSpPr>
            <p:cNvPr id="5" name="object 3">
              <a:extLst>
                <a:ext uri="{FF2B5EF4-FFF2-40B4-BE49-F238E27FC236}">
                  <a16:creationId xmlns:a16="http://schemas.microsoft.com/office/drawing/2014/main" id="{F78D3D1B-AAB7-CBE2-7546-B1C503AB6349}"/>
                </a:ext>
              </a:extLst>
            </p:cNvPr>
            <p:cNvSpPr/>
            <p:nvPr/>
          </p:nvSpPr>
          <p:spPr>
            <a:xfrm>
              <a:off x="0" y="0"/>
              <a:ext cx="2149475" cy="1417320"/>
            </a:xfrm>
            <a:custGeom>
              <a:avLst/>
              <a:gdLst/>
              <a:ahLst/>
              <a:cxnLst/>
              <a:rect l="l" t="t" r="r" b="b"/>
              <a:pathLst>
                <a:path w="2149475" h="1417320">
                  <a:moveTo>
                    <a:pt x="2148890" y="0"/>
                  </a:moveTo>
                  <a:lnTo>
                    <a:pt x="0" y="0"/>
                  </a:lnTo>
                  <a:lnTo>
                    <a:pt x="0" y="1417205"/>
                  </a:lnTo>
                  <a:lnTo>
                    <a:pt x="1889290" y="1417205"/>
                  </a:lnTo>
                  <a:lnTo>
                    <a:pt x="2148890" y="0"/>
                  </a:lnTo>
                  <a:close/>
                </a:path>
              </a:pathLst>
            </a:custGeom>
            <a:solidFill>
              <a:srgbClr val="46A1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4">
              <a:extLst>
                <a:ext uri="{FF2B5EF4-FFF2-40B4-BE49-F238E27FC236}">
                  <a16:creationId xmlns:a16="http://schemas.microsoft.com/office/drawing/2014/main" id="{980A70EF-F833-FD5D-DDD8-217557601470}"/>
                </a:ext>
              </a:extLst>
            </p:cNvPr>
            <p:cNvSpPr/>
            <p:nvPr/>
          </p:nvSpPr>
          <p:spPr>
            <a:xfrm>
              <a:off x="959230" y="457200"/>
              <a:ext cx="1897380" cy="506095"/>
            </a:xfrm>
            <a:custGeom>
              <a:avLst/>
              <a:gdLst/>
              <a:ahLst/>
              <a:cxnLst/>
              <a:rect l="l" t="t" r="r" b="b"/>
              <a:pathLst>
                <a:path w="1897380" h="506094">
                  <a:moveTo>
                    <a:pt x="1896973" y="0"/>
                  </a:moveTo>
                  <a:lnTo>
                    <a:pt x="0" y="0"/>
                  </a:lnTo>
                  <a:lnTo>
                    <a:pt x="0" y="505980"/>
                  </a:lnTo>
                  <a:lnTo>
                    <a:pt x="1896973" y="505980"/>
                  </a:lnTo>
                  <a:lnTo>
                    <a:pt x="189697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5">
              <a:extLst>
                <a:ext uri="{FF2B5EF4-FFF2-40B4-BE49-F238E27FC236}">
                  <a16:creationId xmlns:a16="http://schemas.microsoft.com/office/drawing/2014/main" id="{8C94B99E-E0F3-D30F-4927-652DE38A8004}"/>
                </a:ext>
              </a:extLst>
            </p:cNvPr>
            <p:cNvSpPr/>
            <p:nvPr/>
          </p:nvSpPr>
          <p:spPr>
            <a:xfrm>
              <a:off x="1066622" y="556881"/>
              <a:ext cx="1682750" cy="407670"/>
            </a:xfrm>
            <a:custGeom>
              <a:avLst/>
              <a:gdLst/>
              <a:ahLst/>
              <a:cxnLst/>
              <a:rect l="l" t="t" r="r" b="b"/>
              <a:pathLst>
                <a:path w="1682750" h="407669">
                  <a:moveTo>
                    <a:pt x="301574" y="156591"/>
                  </a:moveTo>
                  <a:lnTo>
                    <a:pt x="294208" y="105003"/>
                  </a:lnTo>
                  <a:lnTo>
                    <a:pt x="280263" y="75984"/>
                  </a:lnTo>
                  <a:lnTo>
                    <a:pt x="273431" y="61760"/>
                  </a:lnTo>
                  <a:lnTo>
                    <a:pt x="241223" y="28663"/>
                  </a:lnTo>
                  <a:lnTo>
                    <a:pt x="212686" y="14173"/>
                  </a:lnTo>
                  <a:lnTo>
                    <a:pt x="212686" y="156591"/>
                  </a:lnTo>
                  <a:lnTo>
                    <a:pt x="208851" y="186715"/>
                  </a:lnTo>
                  <a:lnTo>
                    <a:pt x="197281" y="212293"/>
                  </a:lnTo>
                  <a:lnTo>
                    <a:pt x="177850" y="230047"/>
                  </a:lnTo>
                  <a:lnTo>
                    <a:pt x="150431" y="236689"/>
                  </a:lnTo>
                  <a:lnTo>
                    <a:pt x="123139" y="230695"/>
                  </a:lnTo>
                  <a:lnTo>
                    <a:pt x="103949" y="214020"/>
                  </a:lnTo>
                  <a:lnTo>
                    <a:pt x="92608" y="188658"/>
                  </a:lnTo>
                  <a:lnTo>
                    <a:pt x="88887" y="156591"/>
                  </a:lnTo>
                  <a:lnTo>
                    <a:pt x="92608" y="124498"/>
                  </a:lnTo>
                  <a:lnTo>
                    <a:pt x="103949" y="98958"/>
                  </a:lnTo>
                  <a:lnTo>
                    <a:pt x="123139" y="82080"/>
                  </a:lnTo>
                  <a:lnTo>
                    <a:pt x="150431" y="75984"/>
                  </a:lnTo>
                  <a:lnTo>
                    <a:pt x="177850" y="82156"/>
                  </a:lnTo>
                  <a:lnTo>
                    <a:pt x="197281" y="99148"/>
                  </a:lnTo>
                  <a:lnTo>
                    <a:pt x="208851" y="124714"/>
                  </a:lnTo>
                  <a:lnTo>
                    <a:pt x="212686" y="156591"/>
                  </a:lnTo>
                  <a:lnTo>
                    <a:pt x="212686" y="14173"/>
                  </a:lnTo>
                  <a:lnTo>
                    <a:pt x="199567" y="7493"/>
                  </a:lnTo>
                  <a:lnTo>
                    <a:pt x="150431" y="38"/>
                  </a:lnTo>
                  <a:lnTo>
                    <a:pt x="101422" y="7493"/>
                  </a:lnTo>
                  <a:lnTo>
                    <a:pt x="59944" y="28663"/>
                  </a:lnTo>
                  <a:lnTo>
                    <a:pt x="27927" y="61760"/>
                  </a:lnTo>
                  <a:lnTo>
                    <a:pt x="7302" y="105003"/>
                  </a:lnTo>
                  <a:lnTo>
                    <a:pt x="0" y="156591"/>
                  </a:lnTo>
                  <a:lnTo>
                    <a:pt x="7302" y="208165"/>
                  </a:lnTo>
                  <a:lnTo>
                    <a:pt x="27927" y="251282"/>
                  </a:lnTo>
                  <a:lnTo>
                    <a:pt x="59944" y="284213"/>
                  </a:lnTo>
                  <a:lnTo>
                    <a:pt x="101422" y="305231"/>
                  </a:lnTo>
                  <a:lnTo>
                    <a:pt x="150431" y="312623"/>
                  </a:lnTo>
                  <a:lnTo>
                    <a:pt x="199567" y="305231"/>
                  </a:lnTo>
                  <a:lnTo>
                    <a:pt x="241223" y="284213"/>
                  </a:lnTo>
                  <a:lnTo>
                    <a:pt x="273431" y="251282"/>
                  </a:lnTo>
                  <a:lnTo>
                    <a:pt x="280454" y="236689"/>
                  </a:lnTo>
                  <a:lnTo>
                    <a:pt x="294208" y="208165"/>
                  </a:lnTo>
                  <a:lnTo>
                    <a:pt x="301574" y="156591"/>
                  </a:lnTo>
                  <a:close/>
                </a:path>
                <a:path w="1682750" h="407669">
                  <a:moveTo>
                    <a:pt x="620179" y="137248"/>
                  </a:moveTo>
                  <a:lnTo>
                    <a:pt x="615543" y="90525"/>
                  </a:lnTo>
                  <a:lnTo>
                    <a:pt x="601357" y="52438"/>
                  </a:lnTo>
                  <a:lnTo>
                    <a:pt x="542569" y="6197"/>
                  </a:lnTo>
                  <a:lnTo>
                    <a:pt x="497103" y="38"/>
                  </a:lnTo>
                  <a:lnTo>
                    <a:pt x="472313" y="2159"/>
                  </a:lnTo>
                  <a:lnTo>
                    <a:pt x="450697" y="7874"/>
                  </a:lnTo>
                  <a:lnTo>
                    <a:pt x="432752" y="16256"/>
                  </a:lnTo>
                  <a:lnTo>
                    <a:pt x="419023" y="26327"/>
                  </a:lnTo>
                  <a:lnTo>
                    <a:pt x="419023" y="6324"/>
                  </a:lnTo>
                  <a:lnTo>
                    <a:pt x="331419" y="6324"/>
                  </a:lnTo>
                  <a:lnTo>
                    <a:pt x="331508" y="268439"/>
                  </a:lnTo>
                  <a:lnTo>
                    <a:pt x="334949" y="285470"/>
                  </a:lnTo>
                  <a:lnTo>
                    <a:pt x="344347" y="299364"/>
                  </a:lnTo>
                  <a:lnTo>
                    <a:pt x="358305" y="308724"/>
                  </a:lnTo>
                  <a:lnTo>
                    <a:pt x="375412" y="312153"/>
                  </a:lnTo>
                  <a:lnTo>
                    <a:pt x="392417" y="308724"/>
                  </a:lnTo>
                  <a:lnTo>
                    <a:pt x="406336" y="299364"/>
                  </a:lnTo>
                  <a:lnTo>
                    <a:pt x="415747" y="285470"/>
                  </a:lnTo>
                  <a:lnTo>
                    <a:pt x="419201" y="268439"/>
                  </a:lnTo>
                  <a:lnTo>
                    <a:pt x="419354" y="142328"/>
                  </a:lnTo>
                  <a:lnTo>
                    <a:pt x="423125" y="109753"/>
                  </a:lnTo>
                  <a:lnTo>
                    <a:pt x="434174" y="88798"/>
                  </a:lnTo>
                  <a:lnTo>
                    <a:pt x="451993" y="77609"/>
                  </a:lnTo>
                  <a:lnTo>
                    <a:pt x="476161" y="74282"/>
                  </a:lnTo>
                  <a:lnTo>
                    <a:pt x="500291" y="77635"/>
                  </a:lnTo>
                  <a:lnTo>
                    <a:pt x="518033" y="89014"/>
                  </a:lnTo>
                  <a:lnTo>
                    <a:pt x="528967" y="110464"/>
                  </a:lnTo>
                  <a:lnTo>
                    <a:pt x="532714" y="144005"/>
                  </a:lnTo>
                  <a:lnTo>
                    <a:pt x="532714" y="268097"/>
                  </a:lnTo>
                  <a:lnTo>
                    <a:pt x="536130" y="285203"/>
                  </a:lnTo>
                  <a:lnTo>
                    <a:pt x="545490" y="299135"/>
                  </a:lnTo>
                  <a:lnTo>
                    <a:pt x="559409" y="308533"/>
                  </a:lnTo>
                  <a:lnTo>
                    <a:pt x="576541" y="311962"/>
                  </a:lnTo>
                  <a:lnTo>
                    <a:pt x="593559" y="308533"/>
                  </a:lnTo>
                  <a:lnTo>
                    <a:pt x="607453" y="299135"/>
                  </a:lnTo>
                  <a:lnTo>
                    <a:pt x="616813" y="285203"/>
                  </a:lnTo>
                  <a:lnTo>
                    <a:pt x="620179" y="267589"/>
                  </a:lnTo>
                  <a:lnTo>
                    <a:pt x="620179" y="137248"/>
                  </a:lnTo>
                  <a:close/>
                </a:path>
                <a:path w="1682750" h="407669">
                  <a:moveTo>
                    <a:pt x="754964" y="267550"/>
                  </a:moveTo>
                  <a:lnTo>
                    <a:pt x="754735" y="267208"/>
                  </a:lnTo>
                  <a:lnTo>
                    <a:pt x="754735" y="114211"/>
                  </a:lnTo>
                  <a:lnTo>
                    <a:pt x="667524" y="114211"/>
                  </a:lnTo>
                  <a:lnTo>
                    <a:pt x="667524" y="268897"/>
                  </a:lnTo>
                  <a:lnTo>
                    <a:pt x="668375" y="277317"/>
                  </a:lnTo>
                  <a:lnTo>
                    <a:pt x="694423" y="308635"/>
                  </a:lnTo>
                  <a:lnTo>
                    <a:pt x="711098" y="311886"/>
                  </a:lnTo>
                  <a:lnTo>
                    <a:pt x="719734" y="311073"/>
                  </a:lnTo>
                  <a:lnTo>
                    <a:pt x="751738" y="284708"/>
                  </a:lnTo>
                  <a:lnTo>
                    <a:pt x="754875" y="268897"/>
                  </a:lnTo>
                  <a:lnTo>
                    <a:pt x="754964" y="267550"/>
                  </a:lnTo>
                  <a:close/>
                </a:path>
                <a:path w="1682750" h="407669">
                  <a:moveTo>
                    <a:pt x="759002" y="48120"/>
                  </a:moveTo>
                  <a:lnTo>
                    <a:pt x="737425" y="7886"/>
                  </a:lnTo>
                  <a:lnTo>
                    <a:pt x="710869" y="0"/>
                  </a:lnTo>
                  <a:lnTo>
                    <a:pt x="701294" y="863"/>
                  </a:lnTo>
                  <a:lnTo>
                    <a:pt x="666292" y="29743"/>
                  </a:lnTo>
                  <a:lnTo>
                    <a:pt x="662711" y="48120"/>
                  </a:lnTo>
                  <a:lnTo>
                    <a:pt x="663600" y="57683"/>
                  </a:lnTo>
                  <a:lnTo>
                    <a:pt x="692442" y="92913"/>
                  </a:lnTo>
                  <a:lnTo>
                    <a:pt x="710869" y="96507"/>
                  </a:lnTo>
                  <a:lnTo>
                    <a:pt x="720432" y="95605"/>
                  </a:lnTo>
                  <a:lnTo>
                    <a:pt x="755497" y="66586"/>
                  </a:lnTo>
                  <a:lnTo>
                    <a:pt x="759002" y="48120"/>
                  </a:lnTo>
                  <a:close/>
                </a:path>
                <a:path w="1682750" h="407669">
                  <a:moveTo>
                    <a:pt x="1068463" y="218922"/>
                  </a:moveTo>
                  <a:lnTo>
                    <a:pt x="1059484" y="180911"/>
                  </a:lnTo>
                  <a:lnTo>
                    <a:pt x="999871" y="135978"/>
                  </a:lnTo>
                  <a:lnTo>
                    <a:pt x="957326" y="121729"/>
                  </a:lnTo>
                  <a:lnTo>
                    <a:pt x="921626" y="110871"/>
                  </a:lnTo>
                  <a:lnTo>
                    <a:pt x="900645" y="102641"/>
                  </a:lnTo>
                  <a:lnTo>
                    <a:pt x="890739" y="95262"/>
                  </a:lnTo>
                  <a:lnTo>
                    <a:pt x="888263" y="86906"/>
                  </a:lnTo>
                  <a:lnTo>
                    <a:pt x="890282" y="78346"/>
                  </a:lnTo>
                  <a:lnTo>
                    <a:pt x="897394" y="72313"/>
                  </a:lnTo>
                  <a:lnTo>
                    <a:pt x="911186" y="68745"/>
                  </a:lnTo>
                  <a:lnTo>
                    <a:pt x="933208" y="67564"/>
                  </a:lnTo>
                  <a:lnTo>
                    <a:pt x="955535" y="69062"/>
                  </a:lnTo>
                  <a:lnTo>
                    <a:pt x="979893" y="73533"/>
                  </a:lnTo>
                  <a:lnTo>
                    <a:pt x="1005217" y="81013"/>
                  </a:lnTo>
                  <a:lnTo>
                    <a:pt x="1030452" y="91528"/>
                  </a:lnTo>
                  <a:lnTo>
                    <a:pt x="1058341" y="29248"/>
                  </a:lnTo>
                  <a:lnTo>
                    <a:pt x="1029944" y="17195"/>
                  </a:lnTo>
                  <a:lnTo>
                    <a:pt x="999109" y="7988"/>
                  </a:lnTo>
                  <a:lnTo>
                    <a:pt x="967092" y="2108"/>
                  </a:lnTo>
                  <a:lnTo>
                    <a:pt x="935177" y="38"/>
                  </a:lnTo>
                  <a:lnTo>
                    <a:pt x="881392" y="5219"/>
                  </a:lnTo>
                  <a:lnTo>
                    <a:pt x="839228" y="21272"/>
                  </a:lnTo>
                  <a:lnTo>
                    <a:pt x="811682" y="48983"/>
                  </a:lnTo>
                  <a:lnTo>
                    <a:pt x="801839" y="89115"/>
                  </a:lnTo>
                  <a:lnTo>
                    <a:pt x="811123" y="128955"/>
                  </a:lnTo>
                  <a:lnTo>
                    <a:pt x="837552" y="156286"/>
                  </a:lnTo>
                  <a:lnTo>
                    <a:pt x="878954" y="175780"/>
                  </a:lnTo>
                  <a:lnTo>
                    <a:pt x="956424" y="198996"/>
                  </a:lnTo>
                  <a:lnTo>
                    <a:pt x="971524" y="205740"/>
                  </a:lnTo>
                  <a:lnTo>
                    <a:pt x="979678" y="213220"/>
                  </a:lnTo>
                  <a:lnTo>
                    <a:pt x="982141" y="222326"/>
                  </a:lnTo>
                  <a:lnTo>
                    <a:pt x="980008" y="232435"/>
                  </a:lnTo>
                  <a:lnTo>
                    <a:pt x="972781" y="239598"/>
                  </a:lnTo>
                  <a:lnTo>
                    <a:pt x="959104" y="243865"/>
                  </a:lnTo>
                  <a:lnTo>
                    <a:pt x="937704" y="245275"/>
                  </a:lnTo>
                  <a:lnTo>
                    <a:pt x="906716" y="243471"/>
                  </a:lnTo>
                  <a:lnTo>
                    <a:pt x="877341" y="238163"/>
                  </a:lnTo>
                  <a:lnTo>
                    <a:pt x="849249" y="229539"/>
                  </a:lnTo>
                  <a:lnTo>
                    <a:pt x="822159" y="217766"/>
                  </a:lnTo>
                  <a:lnTo>
                    <a:pt x="792899" y="277710"/>
                  </a:lnTo>
                  <a:lnTo>
                    <a:pt x="822286" y="292138"/>
                  </a:lnTo>
                  <a:lnTo>
                    <a:pt x="856297" y="303136"/>
                  </a:lnTo>
                  <a:lnTo>
                    <a:pt x="893521" y="310159"/>
                  </a:lnTo>
                  <a:lnTo>
                    <a:pt x="932611" y="312623"/>
                  </a:lnTo>
                  <a:lnTo>
                    <a:pt x="985431" y="307721"/>
                  </a:lnTo>
                  <a:lnTo>
                    <a:pt x="1028611" y="291719"/>
                  </a:lnTo>
                  <a:lnTo>
                    <a:pt x="1057757" y="262763"/>
                  </a:lnTo>
                  <a:lnTo>
                    <a:pt x="1068463" y="218922"/>
                  </a:lnTo>
                  <a:close/>
                </a:path>
                <a:path w="1682750" h="407669">
                  <a:moveTo>
                    <a:pt x="1373174" y="156578"/>
                  </a:moveTo>
                  <a:lnTo>
                    <a:pt x="1367104" y="107429"/>
                  </a:lnTo>
                  <a:lnTo>
                    <a:pt x="1351076" y="68618"/>
                  </a:lnTo>
                  <a:lnTo>
                    <a:pt x="1320634" y="30480"/>
                  </a:lnTo>
                  <a:lnTo>
                    <a:pt x="1288110" y="11836"/>
                  </a:lnTo>
                  <a:lnTo>
                    <a:pt x="1288110" y="122402"/>
                  </a:lnTo>
                  <a:lnTo>
                    <a:pt x="1173797" y="122402"/>
                  </a:lnTo>
                  <a:lnTo>
                    <a:pt x="1179220" y="101206"/>
                  </a:lnTo>
                  <a:lnTo>
                    <a:pt x="1190421" y="84137"/>
                  </a:lnTo>
                  <a:lnTo>
                    <a:pt x="1206944" y="72758"/>
                  </a:lnTo>
                  <a:lnTo>
                    <a:pt x="1228369" y="68618"/>
                  </a:lnTo>
                  <a:lnTo>
                    <a:pt x="1253959" y="73240"/>
                  </a:lnTo>
                  <a:lnTo>
                    <a:pt x="1272070" y="85420"/>
                  </a:lnTo>
                  <a:lnTo>
                    <a:pt x="1283258" y="102641"/>
                  </a:lnTo>
                  <a:lnTo>
                    <a:pt x="1288110" y="122402"/>
                  </a:lnTo>
                  <a:lnTo>
                    <a:pt x="1288110" y="11836"/>
                  </a:lnTo>
                  <a:lnTo>
                    <a:pt x="1281582" y="8089"/>
                  </a:lnTo>
                  <a:lnTo>
                    <a:pt x="1232890" y="25"/>
                  </a:lnTo>
                  <a:lnTo>
                    <a:pt x="1184998" y="7480"/>
                  </a:lnTo>
                  <a:lnTo>
                    <a:pt x="1144117" y="28651"/>
                  </a:lnTo>
                  <a:lnTo>
                    <a:pt x="1112329" y="61747"/>
                  </a:lnTo>
                  <a:lnTo>
                    <a:pt x="1091717" y="104990"/>
                  </a:lnTo>
                  <a:lnTo>
                    <a:pt x="1084389" y="156578"/>
                  </a:lnTo>
                  <a:lnTo>
                    <a:pt x="1091476" y="209245"/>
                  </a:lnTo>
                  <a:lnTo>
                    <a:pt x="1111935" y="252501"/>
                  </a:lnTo>
                  <a:lnTo>
                    <a:pt x="1144536" y="285013"/>
                  </a:lnTo>
                  <a:lnTo>
                    <a:pt x="1188046" y="305498"/>
                  </a:lnTo>
                  <a:lnTo>
                    <a:pt x="1241221" y="312610"/>
                  </a:lnTo>
                  <a:lnTo>
                    <a:pt x="1274826" y="309372"/>
                  </a:lnTo>
                  <a:lnTo>
                    <a:pt x="1307490" y="299923"/>
                  </a:lnTo>
                  <a:lnTo>
                    <a:pt x="1336827" y="284695"/>
                  </a:lnTo>
                  <a:lnTo>
                    <a:pt x="1360487" y="264071"/>
                  </a:lnTo>
                  <a:lnTo>
                    <a:pt x="1326299" y="238379"/>
                  </a:lnTo>
                  <a:lnTo>
                    <a:pt x="1298181" y="217233"/>
                  </a:lnTo>
                  <a:lnTo>
                    <a:pt x="1287360" y="226110"/>
                  </a:lnTo>
                  <a:lnTo>
                    <a:pt x="1274000" y="232752"/>
                  </a:lnTo>
                  <a:lnTo>
                    <a:pt x="1258493" y="236931"/>
                  </a:lnTo>
                  <a:lnTo>
                    <a:pt x="1241221" y="238379"/>
                  </a:lnTo>
                  <a:lnTo>
                    <a:pt x="1217472" y="235331"/>
                  </a:lnTo>
                  <a:lnTo>
                    <a:pt x="1196124" y="225513"/>
                  </a:lnTo>
                  <a:lnTo>
                    <a:pt x="1180160" y="208000"/>
                  </a:lnTo>
                  <a:lnTo>
                    <a:pt x="1172565" y="181800"/>
                  </a:lnTo>
                  <a:lnTo>
                    <a:pt x="1371904" y="181800"/>
                  </a:lnTo>
                  <a:lnTo>
                    <a:pt x="1372552" y="176098"/>
                  </a:lnTo>
                  <a:lnTo>
                    <a:pt x="1373174" y="167982"/>
                  </a:lnTo>
                  <a:lnTo>
                    <a:pt x="1373174" y="156578"/>
                  </a:lnTo>
                  <a:close/>
                </a:path>
                <a:path w="1682750" h="407669">
                  <a:moveTo>
                    <a:pt x="1682191" y="160070"/>
                  </a:moveTo>
                  <a:lnTo>
                    <a:pt x="1675536" y="100431"/>
                  </a:lnTo>
                  <a:lnTo>
                    <a:pt x="1664804" y="74269"/>
                  </a:lnTo>
                  <a:lnTo>
                    <a:pt x="1657057" y="55372"/>
                  </a:lnTo>
                  <a:lnTo>
                    <a:pt x="1629981" y="25260"/>
                  </a:lnTo>
                  <a:lnTo>
                    <a:pt x="1628952" y="24130"/>
                  </a:lnTo>
                  <a:lnTo>
                    <a:pt x="1593418" y="5943"/>
                  </a:lnTo>
                  <a:lnTo>
                    <a:pt x="1593265" y="5930"/>
                  </a:lnTo>
                  <a:lnTo>
                    <a:pt x="1593265" y="161759"/>
                  </a:lnTo>
                  <a:lnTo>
                    <a:pt x="1589849" y="194957"/>
                  </a:lnTo>
                  <a:lnTo>
                    <a:pt x="1579841" y="218948"/>
                  </a:lnTo>
                  <a:lnTo>
                    <a:pt x="1563522" y="233502"/>
                  </a:lnTo>
                  <a:lnTo>
                    <a:pt x="1541195" y="238391"/>
                  </a:lnTo>
                  <a:lnTo>
                    <a:pt x="1523149" y="236702"/>
                  </a:lnTo>
                  <a:lnTo>
                    <a:pt x="1507159" y="231749"/>
                  </a:lnTo>
                  <a:lnTo>
                    <a:pt x="1493431" y="223685"/>
                  </a:lnTo>
                  <a:lnTo>
                    <a:pt x="1482166" y="212674"/>
                  </a:lnTo>
                  <a:lnTo>
                    <a:pt x="1482166" y="99479"/>
                  </a:lnTo>
                  <a:lnTo>
                    <a:pt x="1492123" y="89306"/>
                  </a:lnTo>
                  <a:lnTo>
                    <a:pt x="1503667" y="81330"/>
                  </a:lnTo>
                  <a:lnTo>
                    <a:pt x="1517967" y="76136"/>
                  </a:lnTo>
                  <a:lnTo>
                    <a:pt x="1536166" y="74269"/>
                  </a:lnTo>
                  <a:lnTo>
                    <a:pt x="1559521" y="79260"/>
                  </a:lnTo>
                  <a:lnTo>
                    <a:pt x="1577543" y="94856"/>
                  </a:lnTo>
                  <a:lnTo>
                    <a:pt x="1589151" y="122047"/>
                  </a:lnTo>
                  <a:lnTo>
                    <a:pt x="1593265" y="161759"/>
                  </a:lnTo>
                  <a:lnTo>
                    <a:pt x="1593265" y="5930"/>
                  </a:lnTo>
                  <a:lnTo>
                    <a:pt x="1552651" y="38"/>
                  </a:lnTo>
                  <a:lnTo>
                    <a:pt x="1530578" y="2146"/>
                  </a:lnTo>
                  <a:lnTo>
                    <a:pt x="1511706" y="7734"/>
                  </a:lnTo>
                  <a:lnTo>
                    <a:pt x="1495679" y="15798"/>
                  </a:lnTo>
                  <a:lnTo>
                    <a:pt x="1482166" y="25260"/>
                  </a:lnTo>
                  <a:lnTo>
                    <a:pt x="1482166" y="6324"/>
                  </a:lnTo>
                  <a:lnTo>
                    <a:pt x="1394599" y="6324"/>
                  </a:lnTo>
                  <a:lnTo>
                    <a:pt x="1394599" y="407314"/>
                  </a:lnTo>
                  <a:lnTo>
                    <a:pt x="1482166" y="407314"/>
                  </a:lnTo>
                  <a:lnTo>
                    <a:pt x="1482166" y="289242"/>
                  </a:lnTo>
                  <a:lnTo>
                    <a:pt x="1495742" y="298462"/>
                  </a:lnTo>
                  <a:lnTo>
                    <a:pt x="1512379" y="305879"/>
                  </a:lnTo>
                  <a:lnTo>
                    <a:pt x="1531518" y="310832"/>
                  </a:lnTo>
                  <a:lnTo>
                    <a:pt x="1552651" y="312623"/>
                  </a:lnTo>
                  <a:lnTo>
                    <a:pt x="1597787" y="305371"/>
                  </a:lnTo>
                  <a:lnTo>
                    <a:pt x="1626019" y="289242"/>
                  </a:lnTo>
                  <a:lnTo>
                    <a:pt x="1633867" y="284759"/>
                  </a:lnTo>
                  <a:lnTo>
                    <a:pt x="1660334" y="252526"/>
                  </a:lnTo>
                  <a:lnTo>
                    <a:pt x="1665795" y="238391"/>
                  </a:lnTo>
                  <a:lnTo>
                    <a:pt x="1676628" y="210388"/>
                  </a:lnTo>
                  <a:lnTo>
                    <a:pt x="1682191" y="16007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6">
              <a:extLst>
                <a:ext uri="{FF2B5EF4-FFF2-40B4-BE49-F238E27FC236}">
                  <a16:creationId xmlns:a16="http://schemas.microsoft.com/office/drawing/2014/main" id="{8E791D34-1CA5-B169-0064-F5086741919C}"/>
                </a:ext>
              </a:extLst>
            </p:cNvPr>
            <p:cNvSpPr/>
            <p:nvPr/>
          </p:nvSpPr>
          <p:spPr>
            <a:xfrm>
              <a:off x="453199" y="457200"/>
              <a:ext cx="506095" cy="506095"/>
            </a:xfrm>
            <a:custGeom>
              <a:avLst/>
              <a:gdLst/>
              <a:ahLst/>
              <a:cxnLst/>
              <a:rect l="l" t="t" r="r" b="b"/>
              <a:pathLst>
                <a:path w="506094" h="506094">
                  <a:moveTo>
                    <a:pt x="506031" y="0"/>
                  </a:moveTo>
                  <a:lnTo>
                    <a:pt x="0" y="0"/>
                  </a:lnTo>
                  <a:lnTo>
                    <a:pt x="0" y="505980"/>
                  </a:lnTo>
                  <a:lnTo>
                    <a:pt x="506031" y="505980"/>
                  </a:lnTo>
                  <a:lnTo>
                    <a:pt x="506031" y="0"/>
                  </a:lnTo>
                  <a:close/>
                </a:path>
              </a:pathLst>
            </a:custGeom>
            <a:solidFill>
              <a:srgbClr val="E423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7">
              <a:extLst>
                <a:ext uri="{FF2B5EF4-FFF2-40B4-BE49-F238E27FC236}">
                  <a16:creationId xmlns:a16="http://schemas.microsoft.com/office/drawing/2014/main" id="{D0B89497-E3C6-A5D8-DA60-0C9B50BEE41C}"/>
                </a:ext>
              </a:extLst>
            </p:cNvPr>
            <p:cNvSpPr/>
            <p:nvPr/>
          </p:nvSpPr>
          <p:spPr>
            <a:xfrm>
              <a:off x="520251" y="524217"/>
              <a:ext cx="372110" cy="372110"/>
            </a:xfrm>
            <a:custGeom>
              <a:avLst/>
              <a:gdLst/>
              <a:ahLst/>
              <a:cxnLst/>
              <a:rect l="l" t="t" r="r" b="b"/>
              <a:pathLst>
                <a:path w="372109" h="372109">
                  <a:moveTo>
                    <a:pt x="222686" y="270141"/>
                  </a:moveTo>
                  <a:lnTo>
                    <a:pt x="148996" y="270141"/>
                  </a:lnTo>
                  <a:lnTo>
                    <a:pt x="153022" y="271665"/>
                  </a:lnTo>
                  <a:lnTo>
                    <a:pt x="157213" y="273367"/>
                  </a:lnTo>
                  <a:lnTo>
                    <a:pt x="159842" y="277304"/>
                  </a:lnTo>
                  <a:lnTo>
                    <a:pt x="159842" y="345135"/>
                  </a:lnTo>
                  <a:lnTo>
                    <a:pt x="161883" y="355595"/>
                  </a:lnTo>
                  <a:lnTo>
                    <a:pt x="167465" y="364158"/>
                  </a:lnTo>
                  <a:lnTo>
                    <a:pt x="175776" y="369947"/>
                  </a:lnTo>
                  <a:lnTo>
                    <a:pt x="186004" y="372084"/>
                  </a:lnTo>
                  <a:lnTo>
                    <a:pt x="196165" y="369946"/>
                  </a:lnTo>
                  <a:lnTo>
                    <a:pt x="204474" y="364155"/>
                  </a:lnTo>
                  <a:lnTo>
                    <a:pt x="210076" y="355584"/>
                  </a:lnTo>
                  <a:lnTo>
                    <a:pt x="212110" y="345135"/>
                  </a:lnTo>
                  <a:lnTo>
                    <a:pt x="212153" y="277304"/>
                  </a:lnTo>
                  <a:lnTo>
                    <a:pt x="214757" y="273392"/>
                  </a:lnTo>
                  <a:lnTo>
                    <a:pt x="218795" y="271665"/>
                  </a:lnTo>
                  <a:lnTo>
                    <a:pt x="222686" y="270141"/>
                  </a:lnTo>
                  <a:close/>
                </a:path>
                <a:path w="372109" h="372109">
                  <a:moveTo>
                    <a:pt x="162941" y="212178"/>
                  </a:moveTo>
                  <a:lnTo>
                    <a:pt x="94564" y="212178"/>
                  </a:lnTo>
                  <a:lnTo>
                    <a:pt x="98488" y="214833"/>
                  </a:lnTo>
                  <a:lnTo>
                    <a:pt x="100205" y="218846"/>
                  </a:lnTo>
                  <a:lnTo>
                    <a:pt x="101879" y="222986"/>
                  </a:lnTo>
                  <a:lnTo>
                    <a:pt x="101015" y="227583"/>
                  </a:lnTo>
                  <a:lnTo>
                    <a:pt x="97701" y="230644"/>
                  </a:lnTo>
                  <a:lnTo>
                    <a:pt x="37858" y="290639"/>
                  </a:lnTo>
                  <a:lnTo>
                    <a:pt x="30888" y="301009"/>
                  </a:lnTo>
                  <a:lnTo>
                    <a:pt x="28444" y="312756"/>
                  </a:lnTo>
                  <a:lnTo>
                    <a:pt x="30539" y="324465"/>
                  </a:lnTo>
                  <a:lnTo>
                    <a:pt x="37185" y="334721"/>
                  </a:lnTo>
                  <a:lnTo>
                    <a:pt x="47413" y="341363"/>
                  </a:lnTo>
                  <a:lnTo>
                    <a:pt x="59112" y="343479"/>
                  </a:lnTo>
                  <a:lnTo>
                    <a:pt x="70868" y="341073"/>
                  </a:lnTo>
                  <a:lnTo>
                    <a:pt x="81267" y="334149"/>
                  </a:lnTo>
                  <a:lnTo>
                    <a:pt x="142014" y="273367"/>
                  </a:lnTo>
                  <a:lnTo>
                    <a:pt x="144335" y="271017"/>
                  </a:lnTo>
                  <a:lnTo>
                    <a:pt x="148996" y="270141"/>
                  </a:lnTo>
                  <a:lnTo>
                    <a:pt x="222686" y="270141"/>
                  </a:lnTo>
                  <a:lnTo>
                    <a:pt x="313458" y="270103"/>
                  </a:lnTo>
                  <a:lnTo>
                    <a:pt x="297937" y="254546"/>
                  </a:lnTo>
                  <a:lnTo>
                    <a:pt x="184696" y="254546"/>
                  </a:lnTo>
                  <a:lnTo>
                    <a:pt x="176201" y="252775"/>
                  </a:lnTo>
                  <a:lnTo>
                    <a:pt x="169287" y="248000"/>
                  </a:lnTo>
                  <a:lnTo>
                    <a:pt x="164641" y="240942"/>
                  </a:lnTo>
                  <a:lnTo>
                    <a:pt x="162941" y="232321"/>
                  </a:lnTo>
                  <a:lnTo>
                    <a:pt x="162941" y="212178"/>
                  </a:lnTo>
                  <a:close/>
                </a:path>
                <a:path w="372109" h="372109">
                  <a:moveTo>
                    <a:pt x="313458" y="270103"/>
                  </a:moveTo>
                  <a:lnTo>
                    <a:pt x="222783" y="270103"/>
                  </a:lnTo>
                  <a:lnTo>
                    <a:pt x="227457" y="271030"/>
                  </a:lnTo>
                  <a:lnTo>
                    <a:pt x="290588" y="334086"/>
                  </a:lnTo>
                  <a:lnTo>
                    <a:pt x="300967" y="341045"/>
                  </a:lnTo>
                  <a:lnTo>
                    <a:pt x="312704" y="343463"/>
                  </a:lnTo>
                  <a:lnTo>
                    <a:pt x="324391" y="341335"/>
                  </a:lnTo>
                  <a:lnTo>
                    <a:pt x="334619" y="334657"/>
                  </a:lnTo>
                  <a:lnTo>
                    <a:pt x="341300" y="324437"/>
                  </a:lnTo>
                  <a:lnTo>
                    <a:pt x="343414" y="312745"/>
                  </a:lnTo>
                  <a:lnTo>
                    <a:pt x="340956" y="300998"/>
                  </a:lnTo>
                  <a:lnTo>
                    <a:pt x="333921" y="290614"/>
                  </a:lnTo>
                  <a:lnTo>
                    <a:pt x="313458" y="270103"/>
                  </a:lnTo>
                  <a:close/>
                </a:path>
                <a:path w="372109" h="372109">
                  <a:moveTo>
                    <a:pt x="303396" y="111963"/>
                  </a:moveTo>
                  <a:lnTo>
                    <a:pt x="184696" y="111963"/>
                  </a:lnTo>
                  <a:lnTo>
                    <a:pt x="193092" y="113674"/>
                  </a:lnTo>
                  <a:lnTo>
                    <a:pt x="199921" y="118378"/>
                  </a:lnTo>
                  <a:lnTo>
                    <a:pt x="204529" y="125370"/>
                  </a:lnTo>
                  <a:lnTo>
                    <a:pt x="206222" y="133946"/>
                  </a:lnTo>
                  <a:lnTo>
                    <a:pt x="206222" y="232321"/>
                  </a:lnTo>
                  <a:lnTo>
                    <a:pt x="204559" y="240953"/>
                  </a:lnTo>
                  <a:lnTo>
                    <a:pt x="199931" y="248010"/>
                  </a:lnTo>
                  <a:lnTo>
                    <a:pt x="193064" y="252779"/>
                  </a:lnTo>
                  <a:lnTo>
                    <a:pt x="184696" y="254546"/>
                  </a:lnTo>
                  <a:lnTo>
                    <a:pt x="297937" y="254546"/>
                  </a:lnTo>
                  <a:lnTo>
                    <a:pt x="270954" y="227520"/>
                  </a:lnTo>
                  <a:lnTo>
                    <a:pt x="269989" y="222859"/>
                  </a:lnTo>
                  <a:lnTo>
                    <a:pt x="271807" y="218808"/>
                  </a:lnTo>
                  <a:lnTo>
                    <a:pt x="273329" y="214820"/>
                  </a:lnTo>
                  <a:lnTo>
                    <a:pt x="277279" y="212204"/>
                  </a:lnTo>
                  <a:lnTo>
                    <a:pt x="352471" y="212178"/>
                  </a:lnTo>
                  <a:lnTo>
                    <a:pt x="359206" y="209283"/>
                  </a:lnTo>
                  <a:lnTo>
                    <a:pt x="364324" y="204228"/>
                  </a:lnTo>
                  <a:lnTo>
                    <a:pt x="369214" y="199275"/>
                  </a:lnTo>
                  <a:lnTo>
                    <a:pt x="371932" y="192785"/>
                  </a:lnTo>
                  <a:lnTo>
                    <a:pt x="371964" y="179158"/>
                  </a:lnTo>
                  <a:lnTo>
                    <a:pt x="369214" y="172669"/>
                  </a:lnTo>
                  <a:lnTo>
                    <a:pt x="364388" y="167792"/>
                  </a:lnTo>
                  <a:lnTo>
                    <a:pt x="359206" y="162648"/>
                  </a:lnTo>
                  <a:lnTo>
                    <a:pt x="352631" y="159981"/>
                  </a:lnTo>
                  <a:lnTo>
                    <a:pt x="345363" y="159981"/>
                  </a:lnTo>
                  <a:lnTo>
                    <a:pt x="343319" y="159892"/>
                  </a:lnTo>
                  <a:lnTo>
                    <a:pt x="278790" y="159892"/>
                  </a:lnTo>
                  <a:lnTo>
                    <a:pt x="276021" y="158661"/>
                  </a:lnTo>
                  <a:lnTo>
                    <a:pt x="274091" y="156616"/>
                  </a:lnTo>
                  <a:lnTo>
                    <a:pt x="273088" y="155689"/>
                  </a:lnTo>
                  <a:lnTo>
                    <a:pt x="272249" y="154431"/>
                  </a:lnTo>
                  <a:lnTo>
                    <a:pt x="271775" y="153060"/>
                  </a:lnTo>
                  <a:lnTo>
                    <a:pt x="269989" y="149085"/>
                  </a:lnTo>
                  <a:lnTo>
                    <a:pt x="270979" y="144386"/>
                  </a:lnTo>
                  <a:lnTo>
                    <a:pt x="303396" y="111963"/>
                  </a:lnTo>
                  <a:close/>
                </a:path>
                <a:path w="372109" h="372109">
                  <a:moveTo>
                    <a:pt x="59153" y="28559"/>
                  </a:moveTo>
                  <a:lnTo>
                    <a:pt x="47477" y="30683"/>
                  </a:lnTo>
                  <a:lnTo>
                    <a:pt x="37249" y="37414"/>
                  </a:lnTo>
                  <a:lnTo>
                    <a:pt x="30583" y="47562"/>
                  </a:lnTo>
                  <a:lnTo>
                    <a:pt x="28489" y="59228"/>
                  </a:lnTo>
                  <a:lnTo>
                    <a:pt x="30934" y="70991"/>
                  </a:lnTo>
                  <a:lnTo>
                    <a:pt x="37884" y="81432"/>
                  </a:lnTo>
                  <a:lnTo>
                    <a:pt x="97739" y="141300"/>
                  </a:lnTo>
                  <a:lnTo>
                    <a:pt x="101015" y="144386"/>
                  </a:lnTo>
                  <a:lnTo>
                    <a:pt x="101917" y="149085"/>
                  </a:lnTo>
                  <a:lnTo>
                    <a:pt x="100174" y="153098"/>
                  </a:lnTo>
                  <a:lnTo>
                    <a:pt x="98488" y="157251"/>
                  </a:lnTo>
                  <a:lnTo>
                    <a:pt x="94589" y="159892"/>
                  </a:lnTo>
                  <a:lnTo>
                    <a:pt x="26746" y="159905"/>
                  </a:lnTo>
                  <a:lnTo>
                    <a:pt x="19576" y="159905"/>
                  </a:lnTo>
                  <a:lnTo>
                    <a:pt x="12674" y="162610"/>
                  </a:lnTo>
                  <a:lnTo>
                    <a:pt x="2641" y="172669"/>
                  </a:lnTo>
                  <a:lnTo>
                    <a:pt x="0" y="179158"/>
                  </a:lnTo>
                  <a:lnTo>
                    <a:pt x="0" y="186054"/>
                  </a:lnTo>
                  <a:lnTo>
                    <a:pt x="2073" y="196213"/>
                  </a:lnTo>
                  <a:lnTo>
                    <a:pt x="7796" y="204520"/>
                  </a:lnTo>
                  <a:lnTo>
                    <a:pt x="16307" y="210133"/>
                  </a:lnTo>
                  <a:lnTo>
                    <a:pt x="26746" y="212204"/>
                  </a:lnTo>
                  <a:lnTo>
                    <a:pt x="162941" y="212178"/>
                  </a:lnTo>
                  <a:lnTo>
                    <a:pt x="162941" y="159905"/>
                  </a:lnTo>
                  <a:lnTo>
                    <a:pt x="26746" y="159905"/>
                  </a:lnTo>
                  <a:lnTo>
                    <a:pt x="162941" y="159892"/>
                  </a:lnTo>
                  <a:lnTo>
                    <a:pt x="162941" y="133946"/>
                  </a:lnTo>
                  <a:lnTo>
                    <a:pt x="164647" y="125364"/>
                  </a:lnTo>
                  <a:lnTo>
                    <a:pt x="169315" y="118363"/>
                  </a:lnTo>
                  <a:lnTo>
                    <a:pt x="176206" y="113674"/>
                  </a:lnTo>
                  <a:lnTo>
                    <a:pt x="184696" y="111963"/>
                  </a:lnTo>
                  <a:lnTo>
                    <a:pt x="303396" y="111963"/>
                  </a:lnTo>
                  <a:lnTo>
                    <a:pt x="313376" y="101980"/>
                  </a:lnTo>
                  <a:lnTo>
                    <a:pt x="222783" y="101980"/>
                  </a:lnTo>
                  <a:lnTo>
                    <a:pt x="149034" y="101955"/>
                  </a:lnTo>
                  <a:lnTo>
                    <a:pt x="144335" y="101041"/>
                  </a:lnTo>
                  <a:lnTo>
                    <a:pt x="141262" y="97789"/>
                  </a:lnTo>
                  <a:lnTo>
                    <a:pt x="81267" y="37934"/>
                  </a:lnTo>
                  <a:lnTo>
                    <a:pt x="70881" y="30991"/>
                  </a:lnTo>
                  <a:lnTo>
                    <a:pt x="59153" y="28559"/>
                  </a:lnTo>
                  <a:close/>
                </a:path>
                <a:path w="372109" h="372109">
                  <a:moveTo>
                    <a:pt x="352471" y="212178"/>
                  </a:moveTo>
                  <a:lnTo>
                    <a:pt x="345046" y="212178"/>
                  </a:lnTo>
                  <a:lnTo>
                    <a:pt x="352412" y="212204"/>
                  </a:lnTo>
                  <a:close/>
                </a:path>
                <a:path w="372109" h="372109">
                  <a:moveTo>
                    <a:pt x="352412" y="159892"/>
                  </a:moveTo>
                  <a:lnTo>
                    <a:pt x="345084" y="159892"/>
                  </a:lnTo>
                  <a:lnTo>
                    <a:pt x="345338" y="159943"/>
                  </a:lnTo>
                  <a:lnTo>
                    <a:pt x="352631" y="159981"/>
                  </a:lnTo>
                  <a:lnTo>
                    <a:pt x="352412" y="159892"/>
                  </a:lnTo>
                  <a:close/>
                </a:path>
                <a:path w="372109" h="372109">
                  <a:moveTo>
                    <a:pt x="312685" y="28525"/>
                  </a:moveTo>
                  <a:lnTo>
                    <a:pt x="300925" y="30991"/>
                  </a:lnTo>
                  <a:lnTo>
                    <a:pt x="290588" y="37947"/>
                  </a:lnTo>
                  <a:lnTo>
                    <a:pt x="230543" y="97789"/>
                  </a:lnTo>
                  <a:lnTo>
                    <a:pt x="227457" y="101041"/>
                  </a:lnTo>
                  <a:lnTo>
                    <a:pt x="222783" y="101980"/>
                  </a:lnTo>
                  <a:lnTo>
                    <a:pt x="313376" y="101980"/>
                  </a:lnTo>
                  <a:lnTo>
                    <a:pt x="333921" y="81432"/>
                  </a:lnTo>
                  <a:lnTo>
                    <a:pt x="340972" y="70989"/>
                  </a:lnTo>
                  <a:lnTo>
                    <a:pt x="343428" y="59207"/>
                  </a:lnTo>
                  <a:lnTo>
                    <a:pt x="341305" y="47492"/>
                  </a:lnTo>
                  <a:lnTo>
                    <a:pt x="334619" y="37249"/>
                  </a:lnTo>
                  <a:lnTo>
                    <a:pt x="324383" y="30609"/>
                  </a:lnTo>
                  <a:lnTo>
                    <a:pt x="312685" y="28525"/>
                  </a:lnTo>
                  <a:close/>
                </a:path>
                <a:path w="372109" h="372109">
                  <a:moveTo>
                    <a:pt x="192747" y="0"/>
                  </a:moveTo>
                  <a:lnTo>
                    <a:pt x="186004" y="0"/>
                  </a:lnTo>
                  <a:lnTo>
                    <a:pt x="175779" y="2121"/>
                  </a:lnTo>
                  <a:lnTo>
                    <a:pt x="167474" y="7886"/>
                  </a:lnTo>
                  <a:lnTo>
                    <a:pt x="161894" y="16452"/>
                  </a:lnTo>
                  <a:lnTo>
                    <a:pt x="159842" y="26974"/>
                  </a:lnTo>
                  <a:lnTo>
                    <a:pt x="159842" y="94627"/>
                  </a:lnTo>
                  <a:lnTo>
                    <a:pt x="157213" y="98526"/>
                  </a:lnTo>
                  <a:lnTo>
                    <a:pt x="149034" y="101955"/>
                  </a:lnTo>
                  <a:lnTo>
                    <a:pt x="222724" y="101955"/>
                  </a:lnTo>
                  <a:lnTo>
                    <a:pt x="214744" y="98526"/>
                  </a:lnTo>
                  <a:lnTo>
                    <a:pt x="212149" y="94627"/>
                  </a:lnTo>
                  <a:lnTo>
                    <a:pt x="212140" y="19583"/>
                  </a:lnTo>
                  <a:lnTo>
                    <a:pt x="209232" y="12699"/>
                  </a:lnTo>
                  <a:lnTo>
                    <a:pt x="204241" y="7569"/>
                  </a:lnTo>
                  <a:lnTo>
                    <a:pt x="199212" y="2692"/>
                  </a:lnTo>
                  <a:lnTo>
                    <a:pt x="19274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0" name="Image 9">
            <a:extLst>
              <a:ext uri="{FF2B5EF4-FFF2-40B4-BE49-F238E27FC236}">
                <a16:creationId xmlns:a16="http://schemas.microsoft.com/office/drawing/2014/main" id="{C3A1C16D-43BC-94C5-22FF-F7B5EF3B5C0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40730" y="2934469"/>
            <a:ext cx="1260922" cy="730907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31877016-C676-60AE-B420-B25546B85DC6}"/>
              </a:ext>
            </a:extLst>
          </p:cNvPr>
          <p:cNvSpPr txBox="1"/>
          <p:nvPr/>
        </p:nvSpPr>
        <p:spPr>
          <a:xfrm>
            <a:off x="323527" y="188640"/>
            <a:ext cx="11584937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CHOISIR UNE ORIENTATION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3C056D9-6518-2C96-7490-0C60C5A29C35}"/>
              </a:ext>
            </a:extLst>
          </p:cNvPr>
          <p:cNvSpPr txBox="1"/>
          <p:nvPr/>
        </p:nvSpPr>
        <p:spPr>
          <a:xfrm>
            <a:off x="323528" y="803549"/>
            <a:ext cx="11584936" cy="400110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Les outils pour bien choisir son orientation</a:t>
            </a:r>
          </a:p>
        </p:txBody>
      </p:sp>
    </p:spTree>
    <p:extLst>
      <p:ext uri="{BB962C8B-B14F-4D97-AF65-F5344CB8AC3E}">
        <p14:creationId xmlns:p14="http://schemas.microsoft.com/office/powerpoint/2010/main" val="2418928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39A97102-9158-5732-6BDD-E639C4190EE6}"/>
              </a:ext>
            </a:extLst>
          </p:cNvPr>
          <p:cNvSpPr txBox="1">
            <a:spLocks/>
          </p:cNvSpPr>
          <p:nvPr/>
        </p:nvSpPr>
        <p:spPr>
          <a:xfrm>
            <a:off x="1401217" y="1374601"/>
            <a:ext cx="8712968" cy="5312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/>
            <a:r>
              <a:rPr lang="fr-FR" sz="1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fr-FR" sz="19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se rendant en famille </a:t>
            </a:r>
            <a:r>
              <a:rPr lang="fr-FR" sz="19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114300"/>
            <a:endParaRPr lang="fr-FR" sz="1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fr-FR" sz="1900" b="1" dirty="0">
                <a:latin typeface="Arial" panose="020B0604020202020204" pitchFamily="34" charset="0"/>
                <a:cs typeface="Arial" panose="020B0604020202020204" pitchFamily="34" charset="0"/>
              </a:rPr>
              <a:t>aux portes ouvertes des lycées en mars/ avril </a:t>
            </a:r>
          </a:p>
          <a:p>
            <a:pPr marL="114300"/>
            <a:r>
              <a:rPr lang="fr-FR" sz="1900" dirty="0">
                <a:latin typeface="Arial" panose="020B0604020202020204" pitchFamily="34" charset="0"/>
                <a:cs typeface="Arial" panose="020B0604020202020204" pitchFamily="34" charset="0"/>
              </a:rPr>
              <a:t>Les dates seront données au fur et à mesure et vous les retrouverez sur l’ENT rubrique </a:t>
            </a:r>
            <a:r>
              <a:rPr lang="fr-FR" sz="1900" i="1" dirty="0">
                <a:latin typeface="Arial" panose="020B0604020202020204" pitchFamily="34" charset="0"/>
                <a:cs typeface="Arial" panose="020B0604020202020204" pitchFamily="34" charset="0"/>
              </a:rPr>
              <a:t>‘Parcours Avenir- orientation’</a:t>
            </a:r>
          </a:p>
          <a:p>
            <a:pPr marL="114300"/>
            <a:endParaRPr lang="fr-FR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fr-FR" sz="1900" dirty="0">
                <a:latin typeface="Arial" panose="020B0604020202020204" pitchFamily="34" charset="0"/>
                <a:cs typeface="Arial" panose="020B0604020202020204" pitchFamily="34" charset="0"/>
              </a:rPr>
              <a:t>à la </a:t>
            </a:r>
            <a:r>
              <a:rPr lang="fr-FR" sz="1900" b="1" dirty="0">
                <a:latin typeface="Arial" panose="020B0604020202020204" pitchFamily="34" charset="0"/>
                <a:cs typeface="Arial" panose="020B0604020202020204" pitchFamily="34" charset="0"/>
              </a:rPr>
              <a:t>soirée orientation avec les Proviseurs de lycées</a:t>
            </a:r>
            <a:r>
              <a:rPr lang="fr-FR" sz="1900" dirty="0">
                <a:latin typeface="Arial" panose="020B0604020202020204" pitchFamily="34" charset="0"/>
                <a:cs typeface="Arial" panose="020B0604020202020204" pitchFamily="34" charset="0"/>
              </a:rPr>
              <a:t> en mars-avril</a:t>
            </a:r>
          </a:p>
          <a:p>
            <a:pPr marL="114300"/>
            <a:endParaRPr lang="fr-FR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/>
            <a:r>
              <a:rPr lang="fr-FR" sz="1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fr-FR" sz="19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participant </a:t>
            </a:r>
            <a:r>
              <a:rPr lang="fr-FR" sz="19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114300"/>
            <a:endParaRPr lang="fr-FR" sz="1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fr-FR" sz="1900" dirty="0">
                <a:latin typeface="Arial" panose="020B0604020202020204" pitchFamily="34" charset="0"/>
                <a:cs typeface="Arial" panose="020B0604020202020204" pitchFamily="34" charset="0"/>
              </a:rPr>
              <a:t>au </a:t>
            </a:r>
            <a:r>
              <a:rPr lang="fr-FR" sz="1900" b="1" dirty="0">
                <a:latin typeface="Arial" panose="020B0604020202020204" pitchFamily="34" charset="0"/>
                <a:cs typeface="Arial" panose="020B0604020202020204" pitchFamily="34" charset="0"/>
              </a:rPr>
              <a:t>salon </a:t>
            </a:r>
            <a:r>
              <a:rPr lang="fr-FR" sz="1900" b="1" dirty="0" err="1">
                <a:latin typeface="Arial" panose="020B0604020202020204" pitchFamily="34" charset="0"/>
                <a:cs typeface="Arial" panose="020B0604020202020204" pitchFamily="34" charset="0"/>
              </a:rPr>
              <a:t>Ain’formations</a:t>
            </a:r>
            <a:r>
              <a:rPr lang="fr-FR" sz="1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900" dirty="0">
                <a:latin typeface="Arial" panose="020B0604020202020204" pitchFamily="34" charset="0"/>
                <a:cs typeface="Arial" panose="020B0604020202020204" pitchFamily="34" charset="0"/>
              </a:rPr>
              <a:t>: fin janvier</a:t>
            </a:r>
          </a:p>
          <a:p>
            <a:pPr marL="114300"/>
            <a:endParaRPr lang="fr-FR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/>
            <a:r>
              <a:rPr lang="fr-FR" sz="1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fr-FR" sz="19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choisissant bien le stage d’observation en milieu professionnel </a:t>
            </a:r>
          </a:p>
          <a:p>
            <a:pPr>
              <a:buFont typeface="Wingdings" panose="05000000000000000000" pitchFamily="2" charset="2"/>
              <a:buChar char="à"/>
            </a:pP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A6BA91E-59EC-6C6C-A6BD-493D1588C53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614122" y="4219181"/>
            <a:ext cx="1000125" cy="142875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741A4FB6-9B6F-C955-6A3C-8751BBB01A5B}"/>
              </a:ext>
            </a:extLst>
          </p:cNvPr>
          <p:cNvSpPr txBox="1"/>
          <p:nvPr/>
        </p:nvSpPr>
        <p:spPr>
          <a:xfrm>
            <a:off x="323527" y="188640"/>
            <a:ext cx="11542407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CHOISIR UNE ORIENTATION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764856B-4082-AB7B-E47D-13D177641081}"/>
              </a:ext>
            </a:extLst>
          </p:cNvPr>
          <p:cNvSpPr txBox="1"/>
          <p:nvPr/>
        </p:nvSpPr>
        <p:spPr>
          <a:xfrm>
            <a:off x="323528" y="803549"/>
            <a:ext cx="11542406" cy="400110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Les outils pour bien choisir son orientation</a:t>
            </a:r>
          </a:p>
        </p:txBody>
      </p:sp>
    </p:spTree>
    <p:extLst>
      <p:ext uri="{BB962C8B-B14F-4D97-AF65-F5344CB8AC3E}">
        <p14:creationId xmlns:p14="http://schemas.microsoft.com/office/powerpoint/2010/main" val="3036704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88EE9572-D36E-9DEE-9B30-605D4587C78B}"/>
              </a:ext>
            </a:extLst>
          </p:cNvPr>
          <p:cNvSpPr>
            <a:spLocks noGrp="1"/>
          </p:cNvSpPr>
          <p:nvPr/>
        </p:nvSpPr>
        <p:spPr>
          <a:xfrm>
            <a:off x="0" y="1557455"/>
            <a:ext cx="11834036" cy="55806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fr-FR" sz="18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TSO </a:t>
            </a:r>
            <a:r>
              <a:rPr lang="fr-FR" sz="18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1800" b="1" u="sng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sz="1800" u="sng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élé</a:t>
            </a:r>
            <a:r>
              <a:rPr lang="fr-FR" sz="1800" b="1" u="sng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1800" u="sng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ervices</a:t>
            </a:r>
            <a:r>
              <a:rPr lang="fr-FR" sz="18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8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18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rientation) en 2 phases </a:t>
            </a: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buFontTx/>
              <a:buChar char="-"/>
            </a:pPr>
            <a:r>
              <a:rPr lang="fr-FR" sz="1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Vœux  provisoires </a:t>
            </a:r>
            <a:r>
              <a:rPr lang="fr-FR" sz="1800" u="sng">
                <a:solidFill>
                  <a:srgbClr val="0DA35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janvier </a:t>
            </a:r>
            <a:r>
              <a:rPr lang="fr-FR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18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ère</a:t>
            </a:r>
            <a:r>
              <a:rPr lang="fr-FR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CAP/ 2</a:t>
            </a:r>
            <a:r>
              <a:rPr lang="fr-FR" sz="18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nde</a:t>
            </a:r>
            <a:r>
              <a:rPr lang="fr-FR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Pro/ 2</a:t>
            </a:r>
            <a:r>
              <a:rPr lang="fr-FR" sz="18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nde</a:t>
            </a:r>
            <a:r>
              <a:rPr lang="fr-FR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GT </a:t>
            </a:r>
          </a:p>
          <a:p>
            <a:pPr marL="114300" indent="0" algn="just">
              <a:buNone/>
            </a:pPr>
            <a:r>
              <a:rPr lang="fr-FR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= choix des familles et avis du conseil de classe du 1</a:t>
            </a:r>
            <a:r>
              <a:rPr lang="fr-FR" sz="1800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fr-FR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semestre</a:t>
            </a:r>
          </a:p>
          <a:p>
            <a:pPr marL="114300" indent="0" algn="just">
              <a:buNone/>
            </a:pPr>
            <a:endParaRPr lang="fr-FR" sz="9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Tx/>
              <a:buChar char="-"/>
            </a:pPr>
            <a:r>
              <a:rPr lang="fr-FR" sz="1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Vœux définitifs </a:t>
            </a:r>
            <a:r>
              <a:rPr lang="fr-FR" sz="1800" u="sng" dirty="0">
                <a:solidFill>
                  <a:srgbClr val="0DA35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mai-juin </a:t>
            </a:r>
            <a:r>
              <a:rPr lang="fr-FR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18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ère</a:t>
            </a:r>
            <a:r>
              <a:rPr lang="fr-FR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CAP/ 2</a:t>
            </a:r>
            <a:r>
              <a:rPr lang="fr-FR" sz="18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nde</a:t>
            </a:r>
            <a:r>
              <a:rPr lang="fr-FR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Pro/ 2</a:t>
            </a:r>
            <a:r>
              <a:rPr lang="fr-FR" sz="18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nde</a:t>
            </a:r>
            <a:r>
              <a:rPr lang="fr-FR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GT </a:t>
            </a:r>
          </a:p>
          <a:p>
            <a:pPr marL="114300" indent="0" algn="just">
              <a:buNone/>
            </a:pPr>
            <a:r>
              <a:rPr lang="fr-FR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= choix des familles et avis du conseil de classe du 2</a:t>
            </a:r>
            <a:r>
              <a:rPr lang="fr-FR" sz="1800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ème</a:t>
            </a:r>
            <a:r>
              <a:rPr lang="fr-FR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semestre et du chef d’établissement</a:t>
            </a:r>
          </a:p>
          <a:p>
            <a:pPr marL="114300" indent="0">
              <a:buNone/>
            </a:pPr>
            <a:endParaRPr lang="fr-FR" sz="12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sz="18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TSA </a:t>
            </a:r>
            <a:r>
              <a:rPr lang="fr-FR" sz="18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1800" b="1" u="sng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sz="1800" u="sng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élé</a:t>
            </a:r>
            <a:r>
              <a:rPr lang="fr-FR" sz="1800" b="1" u="sng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1800" u="sng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ervices</a:t>
            </a:r>
            <a:r>
              <a:rPr lang="fr-FR" sz="18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8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18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ffectation) </a:t>
            </a:r>
            <a:r>
              <a:rPr lang="fr-FR" sz="18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AFFELNET </a:t>
            </a:r>
            <a:r>
              <a:rPr lang="fr-FR" sz="1800" u="sng" dirty="0">
                <a:solidFill>
                  <a:srgbClr val="0DA35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juin</a:t>
            </a:r>
          </a:p>
          <a:p>
            <a:pPr marL="114300" indent="0">
              <a:buNone/>
            </a:pP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fr-FR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Choix des LGT et/ou LP </a:t>
            </a:r>
            <a:r>
              <a:rPr lang="fr-FR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8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vœux possibles </a:t>
            </a:r>
            <a:r>
              <a:rPr lang="fr-FR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dans l'académie et hors de l'académie </a:t>
            </a:r>
          </a:p>
          <a:p>
            <a:pPr marL="114300" indent="0">
              <a:buNone/>
            </a:pPr>
            <a:endParaRPr lang="fr-FR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fr-FR" sz="15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Faire des choix réalistes par rapport aux résultats scolaires: </a:t>
            </a:r>
          </a:p>
          <a:p>
            <a:pPr>
              <a:buFontTx/>
              <a:buChar char="-"/>
            </a:pPr>
            <a:r>
              <a:rPr lang="fr-FR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Taux de pression </a:t>
            </a:r>
            <a:r>
              <a:rPr lang="fr-FR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les orientation de LP ou LGT</a:t>
            </a:r>
          </a:p>
          <a:p>
            <a:pPr>
              <a:buFontTx/>
              <a:buChar char="-"/>
            </a:pPr>
            <a:r>
              <a:rPr lang="fr-FR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Etendre ses vœux </a:t>
            </a:r>
            <a:r>
              <a:rPr lang="fr-FR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 d’autres domaines ou d’autres lycées pour éviter de participer à AFFELNET 2</a:t>
            </a:r>
            <a:r>
              <a:rPr lang="fr-FR" sz="15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ème</a:t>
            </a:r>
            <a:r>
              <a:rPr lang="fr-FR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tour (juillet) ou AFFELNET 3</a:t>
            </a:r>
            <a:r>
              <a:rPr lang="fr-FR" sz="15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ème</a:t>
            </a:r>
            <a:r>
              <a:rPr lang="fr-FR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tour (septembre) sur place vacantes</a:t>
            </a:r>
          </a:p>
          <a:p>
            <a:pPr marL="114300" indent="0">
              <a:buNone/>
            </a:pPr>
            <a:endParaRPr lang="fr-FR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sz="18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Notification d’affectation </a:t>
            </a:r>
            <a:r>
              <a:rPr lang="fr-FR" sz="1800" u="sng" dirty="0">
                <a:solidFill>
                  <a:srgbClr val="0DA35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début juillet </a:t>
            </a:r>
          </a:p>
          <a:p>
            <a:pPr marL="114300" indent="0">
              <a:buNone/>
            </a:pPr>
            <a:endParaRPr lang="fr-FR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sz="18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Inscription dans l’établissement </a:t>
            </a:r>
            <a:r>
              <a:rPr lang="fr-FR" sz="1800" u="sng" dirty="0">
                <a:solidFill>
                  <a:srgbClr val="0DA35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début juillet</a:t>
            </a:r>
            <a:r>
              <a:rPr lang="fr-FR" sz="1800" dirty="0">
                <a:solidFill>
                  <a:srgbClr val="0DA35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fonction des indications du lycée</a:t>
            </a:r>
            <a:endParaRPr lang="fr-FR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FR" sz="2000" dirty="0"/>
          </a:p>
          <a:p>
            <a:pPr>
              <a:buFontTx/>
              <a:buChar char="-"/>
            </a:pPr>
            <a:endParaRPr lang="fr-FR" sz="2000" dirty="0"/>
          </a:p>
          <a:p>
            <a:pPr marL="114300" indent="0">
              <a:buNone/>
            </a:pPr>
            <a:endParaRPr lang="fr-FR" sz="2000" b="1" dirty="0">
              <a:solidFill>
                <a:srgbClr val="0070C0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F6B23E1-BB99-64CF-E371-6CB4659371F6}"/>
              </a:ext>
            </a:extLst>
          </p:cNvPr>
          <p:cNvSpPr txBox="1"/>
          <p:nvPr/>
        </p:nvSpPr>
        <p:spPr>
          <a:xfrm>
            <a:off x="323528" y="188640"/>
            <a:ext cx="11648732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CHOISIR UNE ORIENTATION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2661C94-50AE-E4E2-77CE-42338F645F8F}"/>
              </a:ext>
            </a:extLst>
          </p:cNvPr>
          <p:cNvSpPr txBox="1"/>
          <p:nvPr/>
        </p:nvSpPr>
        <p:spPr>
          <a:xfrm>
            <a:off x="323409" y="719159"/>
            <a:ext cx="11510627" cy="400110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Les démarches d’orientation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FD4FBA1-A1B5-946B-FDE5-BC673271BB42}"/>
              </a:ext>
            </a:extLst>
          </p:cNvPr>
          <p:cNvSpPr txBox="1"/>
          <p:nvPr/>
        </p:nvSpPr>
        <p:spPr>
          <a:xfrm>
            <a:off x="3936798" y="1188123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Accès avec le code </a:t>
            </a:r>
            <a:r>
              <a:rPr lang="fr-FR" sz="2000" b="1" dirty="0" err="1"/>
              <a:t>Educonnect</a:t>
            </a:r>
            <a:r>
              <a:rPr lang="fr-FR" sz="20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1140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3462716-3B73-9329-5F15-E0F725F93B56}"/>
              </a:ext>
            </a:extLst>
          </p:cNvPr>
          <p:cNvSpPr txBox="1"/>
          <p:nvPr/>
        </p:nvSpPr>
        <p:spPr>
          <a:xfrm>
            <a:off x="201607" y="2967335"/>
            <a:ext cx="11574305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CHOISIR UNE ORIENTATION </a:t>
            </a:r>
          </a:p>
        </p:txBody>
      </p:sp>
    </p:spTree>
    <p:extLst>
      <p:ext uri="{BB962C8B-B14F-4D97-AF65-F5344CB8AC3E}">
        <p14:creationId xmlns:p14="http://schemas.microsoft.com/office/powerpoint/2010/main" val="30852852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77910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0F0D694-0606-D67F-B336-35EF6656BAA6}"/>
              </a:ext>
            </a:extLst>
          </p:cNvPr>
          <p:cNvSpPr txBox="1"/>
          <p:nvPr/>
        </p:nvSpPr>
        <p:spPr>
          <a:xfrm>
            <a:off x="322809" y="2743671"/>
            <a:ext cx="11546381" cy="46166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REUSSIR LE DNB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9968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DA2F0595-0623-BD0C-0689-9E8F3E5E4D0A}"/>
              </a:ext>
            </a:extLst>
          </p:cNvPr>
          <p:cNvGrpSpPr/>
          <p:nvPr/>
        </p:nvGrpSpPr>
        <p:grpSpPr>
          <a:xfrm>
            <a:off x="1575122" y="2996952"/>
            <a:ext cx="8519371" cy="2702558"/>
            <a:chOff x="1575122" y="2996952"/>
            <a:chExt cx="8519371" cy="2702558"/>
          </a:xfrm>
        </p:grpSpPr>
        <p:sp>
          <p:nvSpPr>
            <p:cNvPr id="3" name="Rectangle à coins arrondis 4">
              <a:extLst>
                <a:ext uri="{FF2B5EF4-FFF2-40B4-BE49-F238E27FC236}">
                  <a16:creationId xmlns:a16="http://schemas.microsoft.com/office/drawing/2014/main" id="{9FDCECAC-8B8E-1CDD-BFBD-BCB88616B5B6}"/>
                </a:ext>
              </a:extLst>
            </p:cNvPr>
            <p:cNvSpPr/>
            <p:nvPr/>
          </p:nvSpPr>
          <p:spPr>
            <a:xfrm>
              <a:off x="1575122" y="2996952"/>
              <a:ext cx="2412000" cy="2702558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b="1" dirty="0">
                  <a:solidFill>
                    <a:schemeClr val="tx1"/>
                  </a:solidFill>
                  <a:latin typeface="Arial"/>
                  <a:cs typeface="Arial"/>
                </a:rPr>
                <a:t>Contrôle Ponctuel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cs typeface="Arial"/>
                </a:rPr>
                <a:t>(Examen en juin)</a:t>
              </a:r>
              <a:endParaRPr kumimoji="0" lang="fr-FR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6" name="Rectangle à coins arrondis 6">
              <a:extLst>
                <a:ext uri="{FF2B5EF4-FFF2-40B4-BE49-F238E27FC236}">
                  <a16:creationId xmlns:a16="http://schemas.microsoft.com/office/drawing/2014/main" id="{4F349016-D93A-C98D-41F7-5AF06E6A6439}"/>
                </a:ext>
              </a:extLst>
            </p:cNvPr>
            <p:cNvSpPr/>
            <p:nvPr/>
          </p:nvSpPr>
          <p:spPr>
            <a:xfrm>
              <a:off x="4190493" y="2996952"/>
              <a:ext cx="5904000" cy="2702558"/>
            </a:xfrm>
            <a:prstGeom prst="roundRect">
              <a:avLst/>
            </a:prstGeom>
            <a:solidFill>
              <a:srgbClr val="92D05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4625"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600" b="1" u="sng" dirty="0">
                  <a:solidFill>
                    <a:srgbClr val="1C1850"/>
                  </a:solidFill>
                  <a:latin typeface="Arial"/>
                  <a:cs typeface="Arial"/>
                </a:rPr>
                <a:t>Quatre épreuves écrites</a:t>
              </a:r>
              <a:r>
                <a:rPr lang="fr-FR" sz="1600" b="1" dirty="0">
                  <a:solidFill>
                    <a:srgbClr val="1C1850"/>
                  </a:solidFill>
                  <a:latin typeface="Arial"/>
                  <a:cs typeface="Arial"/>
                </a:rPr>
                <a:t> :</a:t>
              </a:r>
            </a:p>
            <a:p>
              <a:pPr marL="460375" indent="-285750" fontAlgn="base">
                <a:spcBef>
                  <a:spcPct val="0"/>
                </a:spcBef>
                <a:spcAft>
                  <a:spcPct val="0"/>
                </a:spcAft>
                <a:buFontTx/>
                <a:buChar char="-"/>
                <a:defRPr/>
              </a:pPr>
              <a:r>
                <a:rPr kumimoji="0" lang="fr-FR" sz="1600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mathématiques</a:t>
              </a:r>
            </a:p>
            <a:p>
              <a:pPr marL="460375" indent="-285750" fontAlgn="base">
                <a:spcBef>
                  <a:spcPct val="0"/>
                </a:spcBef>
                <a:spcAft>
                  <a:spcPct val="0"/>
                </a:spcAft>
                <a:buFontTx/>
                <a:buChar char="-"/>
                <a:defRPr/>
              </a:pPr>
              <a:r>
                <a:rPr lang="fr-FR" sz="1600" dirty="0">
                  <a:solidFill>
                    <a:srgbClr val="1C1850"/>
                  </a:solidFill>
                  <a:latin typeface="Arial"/>
                  <a:cs typeface="Arial"/>
                </a:rPr>
                <a:t>français</a:t>
              </a:r>
            </a:p>
            <a:p>
              <a:pPr marL="460375" lvl="0" indent="-285750" fontAlgn="base">
                <a:spcBef>
                  <a:spcPct val="0"/>
                </a:spcBef>
                <a:spcAft>
                  <a:spcPct val="0"/>
                </a:spcAft>
                <a:buFontTx/>
                <a:buChar char="-"/>
                <a:defRPr/>
              </a:pPr>
              <a:r>
                <a:rPr kumimoji="0" lang="fr-FR" sz="1600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Histoire - Géographie - EMC  </a:t>
              </a:r>
            </a:p>
            <a:p>
              <a:pPr marL="460375" lvl="0" indent="-285750" fontAlgn="base">
                <a:spcBef>
                  <a:spcPct val="0"/>
                </a:spcBef>
                <a:spcAft>
                  <a:spcPct val="0"/>
                </a:spcAft>
                <a:buFontTx/>
                <a:buChar char="-"/>
                <a:defRPr/>
              </a:pPr>
              <a:r>
                <a:rPr kumimoji="0" lang="fr-FR" sz="1600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Sciences (physique-chimie, SVT, technologie)</a:t>
              </a:r>
            </a:p>
            <a:p>
              <a:pPr marL="174625"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0" lang="fr-FR" sz="1600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 </a:t>
              </a:r>
            </a:p>
            <a:p>
              <a:pPr marL="174625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600" b="1" u="sng" dirty="0">
                  <a:solidFill>
                    <a:srgbClr val="1C1850"/>
                  </a:solidFill>
                  <a:latin typeface="Arial"/>
                  <a:cs typeface="Arial"/>
                </a:rPr>
                <a:t>Une épreuve orale</a:t>
              </a:r>
              <a:endPara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1C185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2C1637C-6429-118A-004D-7A8E7E6D0DB9}"/>
              </a:ext>
            </a:extLst>
          </p:cNvPr>
          <p:cNvGrpSpPr/>
          <p:nvPr/>
        </p:nvGrpSpPr>
        <p:grpSpPr>
          <a:xfrm>
            <a:off x="1575122" y="5858951"/>
            <a:ext cx="8519371" cy="864001"/>
            <a:chOff x="1575122" y="5858951"/>
            <a:chExt cx="8519371" cy="864001"/>
          </a:xfrm>
        </p:grpSpPr>
        <p:sp>
          <p:nvSpPr>
            <p:cNvPr id="2" name="Rectangle à coins arrondis 3">
              <a:extLst>
                <a:ext uri="{FF2B5EF4-FFF2-40B4-BE49-F238E27FC236}">
                  <a16:creationId xmlns:a16="http://schemas.microsoft.com/office/drawing/2014/main" id="{58D38CC3-DCAF-C0FD-7617-131B066803F2}"/>
                </a:ext>
              </a:extLst>
            </p:cNvPr>
            <p:cNvSpPr/>
            <p:nvPr/>
          </p:nvSpPr>
          <p:spPr>
            <a:xfrm>
              <a:off x="1575122" y="5858951"/>
              <a:ext cx="2412000" cy="863999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cs typeface="Arial"/>
                </a:rPr>
                <a:t>Enseignements de complément  </a:t>
              </a:r>
            </a:p>
          </p:txBody>
        </p:sp>
        <p:sp>
          <p:nvSpPr>
            <p:cNvPr id="7" name="Rectangle à coins arrondis 7">
              <a:extLst>
                <a:ext uri="{FF2B5EF4-FFF2-40B4-BE49-F238E27FC236}">
                  <a16:creationId xmlns:a16="http://schemas.microsoft.com/office/drawing/2014/main" id="{8C494FB3-D166-4EC8-242A-D8AF671562A5}"/>
                </a:ext>
              </a:extLst>
            </p:cNvPr>
            <p:cNvSpPr/>
            <p:nvPr/>
          </p:nvSpPr>
          <p:spPr>
            <a:xfrm>
              <a:off x="4190493" y="5858952"/>
              <a:ext cx="5904000" cy="864000"/>
            </a:xfrm>
            <a:prstGeom prst="roundRect">
              <a:avLst/>
            </a:prstGeom>
            <a:solidFill>
              <a:srgbClr val="FFC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600" dirty="0">
                  <a:solidFill>
                    <a:schemeClr val="tx1"/>
                  </a:solidFill>
                  <a:latin typeface="Arial"/>
                  <a:cs typeface="Arial"/>
                </a:rPr>
                <a:t>LCA = Langue et culture de l’antiquité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600" dirty="0">
                  <a:solidFill>
                    <a:schemeClr val="tx1"/>
                  </a:solidFill>
                  <a:latin typeface="Arial"/>
                  <a:cs typeface="Arial"/>
                </a:rPr>
                <a:t> LCE = Langue et culture européenne 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600" dirty="0">
                  <a:solidFill>
                    <a:schemeClr val="tx1"/>
                  </a:solidFill>
                  <a:latin typeface="Arial"/>
                  <a:cs typeface="Arial"/>
                </a:rPr>
                <a:t>Chorale</a:t>
              </a:r>
              <a:endParaRPr kumimoji="0" lang="fr-FR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775B9ED9-F4FB-79FF-818C-196A536C3711}"/>
              </a:ext>
            </a:extLst>
          </p:cNvPr>
          <p:cNvGrpSpPr/>
          <p:nvPr/>
        </p:nvGrpSpPr>
        <p:grpSpPr>
          <a:xfrm>
            <a:off x="1539603" y="1325616"/>
            <a:ext cx="8554890" cy="1572102"/>
            <a:chOff x="1539603" y="1325616"/>
            <a:chExt cx="8554890" cy="1572102"/>
          </a:xfrm>
        </p:grpSpPr>
        <p:sp>
          <p:nvSpPr>
            <p:cNvPr id="5" name="Rectangle à coins arrondis 5">
              <a:extLst>
                <a:ext uri="{FF2B5EF4-FFF2-40B4-BE49-F238E27FC236}">
                  <a16:creationId xmlns:a16="http://schemas.microsoft.com/office/drawing/2014/main" id="{C65A5A8D-D75D-DED2-FBC5-F75620519EA4}"/>
                </a:ext>
              </a:extLst>
            </p:cNvPr>
            <p:cNvSpPr/>
            <p:nvPr/>
          </p:nvSpPr>
          <p:spPr>
            <a:xfrm>
              <a:off x="1539603" y="1325616"/>
              <a:ext cx="2412000" cy="1511894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b="1" dirty="0">
                  <a:solidFill>
                    <a:schemeClr val="tx1"/>
                  </a:solidFill>
                  <a:latin typeface="Arial"/>
                  <a:cs typeface="Arial"/>
                </a:rPr>
                <a:t>Contrôle Continu </a:t>
              </a:r>
            </a:p>
          </p:txBody>
        </p:sp>
        <p:sp>
          <p:nvSpPr>
            <p:cNvPr id="8" name="Rectangle à coins arrondis 8">
              <a:extLst>
                <a:ext uri="{FF2B5EF4-FFF2-40B4-BE49-F238E27FC236}">
                  <a16:creationId xmlns:a16="http://schemas.microsoft.com/office/drawing/2014/main" id="{28B1668A-1FF2-B456-A87D-493285C77B48}"/>
                </a:ext>
              </a:extLst>
            </p:cNvPr>
            <p:cNvSpPr/>
            <p:nvPr/>
          </p:nvSpPr>
          <p:spPr>
            <a:xfrm>
              <a:off x="4190493" y="1325616"/>
              <a:ext cx="5904000" cy="1572102"/>
            </a:xfrm>
            <a:prstGeom prst="roundRect">
              <a:avLst/>
            </a:prstGeom>
            <a:solidFill>
              <a:srgbClr val="00B0F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Maitrise des </a:t>
              </a:r>
              <a:r>
                <a:rPr kumimoji="0" lang="fr-FR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8 composantes du socle commun</a:t>
              </a:r>
            </a:p>
          </p:txBody>
        </p:sp>
      </p:grpSp>
      <p:sp>
        <p:nvSpPr>
          <p:cNvPr id="9" name="ZoneTexte 8">
            <a:extLst>
              <a:ext uri="{FF2B5EF4-FFF2-40B4-BE49-F238E27FC236}">
                <a16:creationId xmlns:a16="http://schemas.microsoft.com/office/drawing/2014/main" id="{CE57656E-138F-2EBA-5214-6F3E3F0CAC74}"/>
              </a:ext>
            </a:extLst>
          </p:cNvPr>
          <p:cNvSpPr txBox="1"/>
          <p:nvPr/>
        </p:nvSpPr>
        <p:spPr>
          <a:xfrm>
            <a:off x="372716" y="219927"/>
            <a:ext cx="11546381" cy="46166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REUSSIR LE DNB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3328DAB-983D-8CE0-4486-E266E25CBC47}"/>
              </a:ext>
            </a:extLst>
          </p:cNvPr>
          <p:cNvSpPr txBox="1"/>
          <p:nvPr/>
        </p:nvSpPr>
        <p:spPr>
          <a:xfrm>
            <a:off x="323527" y="803549"/>
            <a:ext cx="11546381" cy="400110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Les différents éléments évalués</a:t>
            </a:r>
          </a:p>
        </p:txBody>
      </p:sp>
    </p:spTree>
    <p:extLst>
      <p:ext uri="{BB962C8B-B14F-4D97-AF65-F5344CB8AC3E}">
        <p14:creationId xmlns:p14="http://schemas.microsoft.com/office/powerpoint/2010/main" val="424257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-9261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AutoShape 32">
            <a:extLst>
              <a:ext uri="{FF2B5EF4-FFF2-40B4-BE49-F238E27FC236}">
                <a16:creationId xmlns:a16="http://schemas.microsoft.com/office/drawing/2014/main" id="{AE36E7A2-58BD-EA18-7638-A2AD7C2751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497" y="4697909"/>
            <a:ext cx="11346897" cy="36769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0070C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fr-FR" sz="16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Domaine 4</a:t>
            </a:r>
            <a:r>
              <a:rPr lang="fr-FR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Les systèmes naturels et les systèmes techniques</a:t>
            </a:r>
          </a:p>
        </p:txBody>
      </p:sp>
      <p:sp>
        <p:nvSpPr>
          <p:cNvPr id="3" name="AutoShape 33">
            <a:extLst>
              <a:ext uri="{FF2B5EF4-FFF2-40B4-BE49-F238E27FC236}">
                <a16:creationId xmlns:a16="http://schemas.microsoft.com/office/drawing/2014/main" id="{E282FA81-DCB4-977C-B300-9837B24477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230" y="4140662"/>
            <a:ext cx="11346897" cy="367690"/>
          </a:xfrm>
          <a:prstGeom prst="roundRect">
            <a:avLst>
              <a:gd name="adj" fmla="val 11445"/>
            </a:avLst>
          </a:prstGeom>
          <a:solidFill>
            <a:srgbClr val="FFCCFF"/>
          </a:solidFill>
          <a:ln w="9525">
            <a:solidFill>
              <a:srgbClr val="0070C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fr-FR" sz="16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Domaine 3</a:t>
            </a:r>
            <a:r>
              <a:rPr lang="fr-FR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La formation de la personne et du citoyen</a:t>
            </a:r>
            <a:endParaRPr lang="fr-FR" sz="16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34">
            <a:extLst>
              <a:ext uri="{FF2B5EF4-FFF2-40B4-BE49-F238E27FC236}">
                <a16:creationId xmlns:a16="http://schemas.microsoft.com/office/drawing/2014/main" id="{155EF904-DDFE-BC68-C9E2-E101FEB75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497" y="3546531"/>
            <a:ext cx="11346897" cy="337694"/>
          </a:xfrm>
          <a:prstGeom prst="roundRect">
            <a:avLst>
              <a:gd name="adj" fmla="val 16667"/>
            </a:avLst>
          </a:prstGeom>
          <a:solidFill>
            <a:srgbClr val="9FBFFF"/>
          </a:solidFill>
          <a:ln w="9525">
            <a:solidFill>
              <a:srgbClr val="0070C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fr-FR" sz="16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Domaine 2</a:t>
            </a:r>
            <a:r>
              <a:rPr lang="fr-FR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Les méthodes et outils pour apprendre</a:t>
            </a:r>
          </a:p>
        </p:txBody>
      </p:sp>
      <p:sp>
        <p:nvSpPr>
          <p:cNvPr id="6" name="AutoShape 36">
            <a:extLst>
              <a:ext uri="{FF2B5EF4-FFF2-40B4-BE49-F238E27FC236}">
                <a16:creationId xmlns:a16="http://schemas.microsoft.com/office/drawing/2014/main" id="{A8EFD606-E3C2-70B7-0051-C9B2A3E283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755" y="5310854"/>
            <a:ext cx="11322639" cy="367691"/>
          </a:xfrm>
          <a:prstGeom prst="roundRect">
            <a:avLst>
              <a:gd name="adj" fmla="val 16667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rgbClr val="0070C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fr-FR" sz="16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Domaine 5</a:t>
            </a:r>
            <a:r>
              <a:rPr lang="fr-FR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Les représentations du monde et l’activité humaine</a:t>
            </a:r>
            <a:endParaRPr lang="fr-FR" sz="16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11500CDE-734D-7D1D-6379-F76A206279FC}"/>
              </a:ext>
            </a:extLst>
          </p:cNvPr>
          <p:cNvGrpSpPr/>
          <p:nvPr/>
        </p:nvGrpSpPr>
        <p:grpSpPr>
          <a:xfrm>
            <a:off x="305880" y="1491072"/>
            <a:ext cx="11517525" cy="1935484"/>
            <a:chOff x="305880" y="1491072"/>
            <a:chExt cx="11517525" cy="1935484"/>
          </a:xfrm>
        </p:grpSpPr>
        <p:sp>
          <p:nvSpPr>
            <p:cNvPr id="7" name="AutoShape 38">
              <a:extLst>
                <a:ext uri="{FF2B5EF4-FFF2-40B4-BE49-F238E27FC236}">
                  <a16:creationId xmlns:a16="http://schemas.microsoft.com/office/drawing/2014/main" id="{86C0763C-48B8-B217-9A75-35A4FD64F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880" y="1491072"/>
              <a:ext cx="11517525" cy="1935484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rgbClr val="00B050"/>
              </a:solidFill>
              <a:round/>
              <a:headEnd/>
              <a:tailEnd/>
            </a:ln>
          </p:spPr>
          <p:txBody>
            <a:bodyPr anchor="t"/>
            <a:lstStyle/>
            <a:p>
              <a:pPr algn="ctr"/>
              <a:r>
                <a:rPr lang="fr-FR" sz="1600" b="1" u="sng" dirty="0">
                  <a:solidFill>
                    <a:srgbClr val="0DA35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Domaine 1</a:t>
              </a:r>
              <a:r>
                <a:rPr lang="fr-FR" sz="1600" b="1" dirty="0">
                  <a:solidFill>
                    <a:srgbClr val="0DA35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 Les langages pour penser et communiquer</a:t>
              </a:r>
              <a:endParaRPr lang="fr-FR" sz="1600" i="1" dirty="0">
                <a:solidFill>
                  <a:srgbClr val="0DA358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AutoShape 34">
              <a:extLst>
                <a:ext uri="{FF2B5EF4-FFF2-40B4-BE49-F238E27FC236}">
                  <a16:creationId xmlns:a16="http://schemas.microsoft.com/office/drawing/2014/main" id="{E21F1078-B9BC-D036-2E14-1341AEBD4F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97" y="2062649"/>
              <a:ext cx="2407380" cy="105560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175">
              <a:solidFill>
                <a:srgbClr val="00A048"/>
              </a:solidFill>
              <a:round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fr-FR" sz="1400" u="sng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Objectif 1: </a:t>
              </a:r>
              <a:r>
                <a:rPr lang="fr-FR" sz="14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Comprendre, s’exprimer en utilisant la langue française à l’oral et à l’écrit</a:t>
              </a:r>
            </a:p>
          </p:txBody>
        </p:sp>
        <p:sp>
          <p:nvSpPr>
            <p:cNvPr id="9" name="AutoShape 34">
              <a:extLst>
                <a:ext uri="{FF2B5EF4-FFF2-40B4-BE49-F238E27FC236}">
                  <a16:creationId xmlns:a16="http://schemas.microsoft.com/office/drawing/2014/main" id="{DFA31BC1-3686-A218-9111-F418CB9D4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249" y="2064088"/>
              <a:ext cx="2723735" cy="105560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175">
              <a:solidFill>
                <a:srgbClr val="00AA4D"/>
              </a:solidFill>
              <a:round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fr-FR" sz="1400" u="sng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Objectif 2: </a:t>
              </a:r>
              <a:r>
                <a:rPr lang="fr-FR" sz="14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Comprendre, s’exprimer en utilisant une langue étrangère et, le cas échéant, une langue régionale</a:t>
              </a:r>
            </a:p>
          </p:txBody>
        </p:sp>
        <p:sp>
          <p:nvSpPr>
            <p:cNvPr id="10" name="AutoShape 34">
              <a:extLst>
                <a:ext uri="{FF2B5EF4-FFF2-40B4-BE49-F238E27FC236}">
                  <a16:creationId xmlns:a16="http://schemas.microsoft.com/office/drawing/2014/main" id="{7053B1E1-B121-B116-DB09-20E08CD4ED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4357" y="2064088"/>
              <a:ext cx="3007009" cy="105560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175">
              <a:solidFill>
                <a:srgbClr val="00B052"/>
              </a:solidFill>
              <a:round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fr-FR" sz="1400" u="sng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Objectif 3: </a:t>
              </a:r>
              <a:r>
                <a:rPr lang="fr-FR" sz="14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Comprendre, s’exprimer en utilisant les langages mathématiques, scientifiques et informatiqu</a:t>
              </a:r>
              <a:r>
                <a:rPr lang="fr-FR" sz="1400" dirty="0">
                  <a:solidFill>
                    <a:srgbClr val="00B050"/>
                  </a:solidFill>
                  <a:latin typeface="Calibri" pitchFamily="34" charset="0"/>
                </a:rPr>
                <a:t>es</a:t>
              </a:r>
            </a:p>
          </p:txBody>
        </p:sp>
        <p:sp>
          <p:nvSpPr>
            <p:cNvPr id="11" name="AutoShape 34">
              <a:extLst>
                <a:ext uri="{FF2B5EF4-FFF2-40B4-BE49-F238E27FC236}">
                  <a16:creationId xmlns:a16="http://schemas.microsoft.com/office/drawing/2014/main" id="{7F7CB659-A9F4-B3FE-C617-109871615A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6921" y="2064088"/>
              <a:ext cx="2912473" cy="105560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175">
              <a:solidFill>
                <a:srgbClr val="00BE56"/>
              </a:solidFill>
              <a:round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fr-FR" sz="1400" u="sng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Objectif 4: </a:t>
              </a:r>
              <a:r>
                <a:rPr lang="fr-FR" sz="14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Comprendre, s’exprimer en utilisant les langages des arts et du corps</a:t>
              </a:r>
            </a:p>
            <a:p>
              <a:pPr algn="ctr"/>
              <a:endParaRPr lang="fr-FR" sz="1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ZoneTexte 11">
            <a:extLst>
              <a:ext uri="{FF2B5EF4-FFF2-40B4-BE49-F238E27FC236}">
                <a16:creationId xmlns:a16="http://schemas.microsoft.com/office/drawing/2014/main" id="{C9C4A43F-5C7B-52BB-6728-56FC5CB6CF99}"/>
              </a:ext>
            </a:extLst>
          </p:cNvPr>
          <p:cNvSpPr txBox="1"/>
          <p:nvPr/>
        </p:nvSpPr>
        <p:spPr>
          <a:xfrm>
            <a:off x="121920" y="5963938"/>
            <a:ext cx="11623215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Les </a:t>
            </a:r>
            <a:r>
              <a:rPr lang="fr-FR" sz="1600" b="1" dirty="0">
                <a:solidFill>
                  <a:srgbClr val="0DA35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quatre objectifs du premier domaine </a:t>
            </a: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et les </a:t>
            </a:r>
            <a:r>
              <a:rPr lang="fr-FR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quatre autres domaines </a:t>
            </a: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sont les </a:t>
            </a:r>
            <a:r>
              <a:rPr lang="fr-FR" sz="1600" b="1" u="sng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huit composantes du socle commun </a:t>
            </a:r>
          </a:p>
          <a:p>
            <a:pPr algn="ctr"/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dont la maîtrise doit être acquise à un niveau satisfaisant.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382BEEF-5F1A-0C1C-051A-804224B7C1EE}"/>
              </a:ext>
            </a:extLst>
          </p:cNvPr>
          <p:cNvSpPr txBox="1"/>
          <p:nvPr/>
        </p:nvSpPr>
        <p:spPr>
          <a:xfrm>
            <a:off x="305880" y="219927"/>
            <a:ext cx="11517525" cy="46166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REUSSIR LE DNB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E756DFF-30D7-01DC-0D6E-9469F0F85D99}"/>
              </a:ext>
            </a:extLst>
          </p:cNvPr>
          <p:cNvSpPr txBox="1"/>
          <p:nvPr/>
        </p:nvSpPr>
        <p:spPr>
          <a:xfrm>
            <a:off x="305880" y="781583"/>
            <a:ext cx="11504221" cy="400110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La maîtrise du socle commun de connaissances, de compétences et de culture</a:t>
            </a:r>
          </a:p>
        </p:txBody>
      </p:sp>
    </p:spTree>
    <p:extLst>
      <p:ext uri="{BB962C8B-B14F-4D97-AF65-F5344CB8AC3E}">
        <p14:creationId xmlns:p14="http://schemas.microsoft.com/office/powerpoint/2010/main" val="3227784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BD31503-8215-B162-2621-38468CF39ECB}"/>
              </a:ext>
            </a:extLst>
          </p:cNvPr>
          <p:cNvSpPr txBox="1">
            <a:spLocks/>
          </p:cNvSpPr>
          <p:nvPr/>
        </p:nvSpPr>
        <p:spPr>
          <a:xfrm>
            <a:off x="369656" y="737563"/>
            <a:ext cx="11538867" cy="369333"/>
          </a:xfrm>
          <a:prstGeom prst="rect">
            <a:avLst/>
          </a:prstGeom>
          <a:solidFill>
            <a:srgbClr val="FFFF66"/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>
                <a:latin typeface="Arial" panose="020B0604020202020204" pitchFamily="34" charset="0"/>
                <a:cs typeface="Arial" panose="020B0604020202020204" pitchFamily="34" charset="0"/>
              </a:rPr>
              <a:t>La soutenance orale </a:t>
            </a:r>
            <a:endParaRPr lang="fr-F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DD8938A-45E3-3645-3AD4-1BDB6730CEA4}"/>
              </a:ext>
            </a:extLst>
          </p:cNvPr>
          <p:cNvSpPr txBox="1"/>
          <p:nvPr/>
        </p:nvSpPr>
        <p:spPr>
          <a:xfrm>
            <a:off x="372716" y="219927"/>
            <a:ext cx="11538867" cy="46166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REUSSIR LE DNB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EE1BD0F0-7D50-FF00-721F-9A60DEE31767}"/>
              </a:ext>
            </a:extLst>
          </p:cNvPr>
          <p:cNvGrpSpPr/>
          <p:nvPr/>
        </p:nvGrpSpPr>
        <p:grpSpPr>
          <a:xfrm>
            <a:off x="369656" y="5017288"/>
            <a:ext cx="11421280" cy="1477328"/>
            <a:chOff x="369656" y="5017288"/>
            <a:chExt cx="11421280" cy="1477328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105BE43-F96D-E569-BE93-013645446657}"/>
                </a:ext>
              </a:extLst>
            </p:cNvPr>
            <p:cNvSpPr/>
            <p:nvPr/>
          </p:nvSpPr>
          <p:spPr>
            <a:xfrm>
              <a:off x="369656" y="5017288"/>
              <a:ext cx="11421280" cy="147732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fr-FR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Les Enseignements Pratiques Interdisciplinaires (EPI)</a:t>
              </a:r>
            </a:p>
            <a:p>
              <a:endParaRPr lang="fr-F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fr-F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fr-F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fr-F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ectangle : coins arrondis 10">
              <a:extLst>
                <a:ext uri="{FF2B5EF4-FFF2-40B4-BE49-F238E27FC236}">
                  <a16:creationId xmlns:a16="http://schemas.microsoft.com/office/drawing/2014/main" id="{807B4B40-FC63-1AFB-5188-0C8A41D7A043}"/>
                </a:ext>
              </a:extLst>
            </p:cNvPr>
            <p:cNvSpPr/>
            <p:nvPr/>
          </p:nvSpPr>
          <p:spPr>
            <a:xfrm>
              <a:off x="8761364" y="5200062"/>
              <a:ext cx="2664296" cy="1098764"/>
            </a:xfrm>
            <a:prstGeom prst="roundRect">
              <a:avLst/>
            </a:prstGeom>
            <a:solidFill>
              <a:srgbClr val="CC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Rallye des langues </a:t>
              </a:r>
              <a:r>
                <a:rPr lang="fr-FR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(classes de 5</a:t>
              </a:r>
              <a:r>
                <a:rPr lang="fr-FR" sz="1400" baseline="30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ème</a:t>
              </a:r>
              <a:r>
                <a:rPr lang="fr-FR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  <a:p>
              <a:pPr algn="ctr"/>
              <a:r>
                <a:rPr lang="fr-FR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Anglais + Allemand </a:t>
              </a:r>
            </a:p>
            <a:p>
              <a:pPr algn="ctr"/>
              <a:r>
                <a:rPr lang="fr-FR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Italien + Espagnol</a:t>
              </a:r>
              <a:endParaRPr lang="fr-FR" sz="1400" dirty="0"/>
            </a:p>
          </p:txBody>
        </p:sp>
        <p:sp>
          <p:nvSpPr>
            <p:cNvPr id="12" name="Rectangle : coins arrondis 11">
              <a:extLst>
                <a:ext uri="{FF2B5EF4-FFF2-40B4-BE49-F238E27FC236}">
                  <a16:creationId xmlns:a16="http://schemas.microsoft.com/office/drawing/2014/main" id="{96B22DAE-493C-3702-D77C-474711D269DF}"/>
                </a:ext>
              </a:extLst>
            </p:cNvPr>
            <p:cNvSpPr/>
            <p:nvPr/>
          </p:nvSpPr>
          <p:spPr>
            <a:xfrm>
              <a:off x="4435784" y="5437853"/>
              <a:ext cx="3856978" cy="965422"/>
            </a:xfrm>
            <a:prstGeom prst="roundRect">
              <a:avLst/>
            </a:prstGeom>
            <a:solidFill>
              <a:srgbClr val="CC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Passeport EDUFI </a:t>
              </a:r>
              <a:r>
                <a:rPr lang="fr-FR" sz="1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/>
              <a:r>
                <a:rPr lang="fr-FR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Une éducation financière et budgétaire (classes de 4</a:t>
              </a:r>
              <a:r>
                <a:rPr lang="fr-FR" sz="1400" baseline="30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ème</a:t>
              </a:r>
              <a:r>
                <a:rPr lang="fr-FR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  <a:p>
              <a:pPr algn="ctr"/>
              <a:r>
                <a:rPr lang="fr-FR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Technologie + Mathématiques + Français</a:t>
              </a:r>
            </a:p>
          </p:txBody>
        </p:sp>
        <p:sp>
          <p:nvSpPr>
            <p:cNvPr id="13" name="Rectangle : coins arrondis 12">
              <a:extLst>
                <a:ext uri="{FF2B5EF4-FFF2-40B4-BE49-F238E27FC236}">
                  <a16:creationId xmlns:a16="http://schemas.microsoft.com/office/drawing/2014/main" id="{8E7C78A9-F00B-5F91-C655-B851D3BFA6C8}"/>
                </a:ext>
              </a:extLst>
            </p:cNvPr>
            <p:cNvSpPr/>
            <p:nvPr/>
          </p:nvSpPr>
          <p:spPr>
            <a:xfrm>
              <a:off x="1302886" y="5434184"/>
              <a:ext cx="2664296" cy="898374"/>
            </a:xfrm>
            <a:prstGeom prst="roundRect">
              <a:avLst/>
            </a:prstGeom>
            <a:solidFill>
              <a:srgbClr val="CC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Les migrants </a:t>
              </a:r>
            </a:p>
            <a:p>
              <a:pPr algn="ctr"/>
              <a:r>
                <a:rPr lang="fr-FR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(classes de 4</a:t>
              </a:r>
              <a:r>
                <a:rPr lang="fr-FR" sz="1400" baseline="30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ème</a:t>
              </a:r>
              <a:r>
                <a:rPr lang="fr-FR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  <a:p>
              <a:pPr algn="ctr"/>
              <a:r>
                <a:rPr lang="fr-FR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Français + EMI</a:t>
              </a:r>
              <a:endParaRPr lang="fr-FR" sz="1400" dirty="0"/>
            </a:p>
          </p:txBody>
        </p: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16E8A3DA-DA47-0F9F-9517-2FB0A1B6BF76}"/>
              </a:ext>
            </a:extLst>
          </p:cNvPr>
          <p:cNvGrpSpPr/>
          <p:nvPr/>
        </p:nvGrpSpPr>
        <p:grpSpPr>
          <a:xfrm>
            <a:off x="401063" y="1268518"/>
            <a:ext cx="11403817" cy="3416320"/>
            <a:chOff x="401063" y="1268518"/>
            <a:chExt cx="11403817" cy="341632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DD4D2F7-F73E-79AE-F917-D975810E6A29}"/>
                </a:ext>
              </a:extLst>
            </p:cNvPr>
            <p:cNvSpPr/>
            <p:nvPr/>
          </p:nvSpPr>
          <p:spPr>
            <a:xfrm>
              <a:off x="401063" y="1268518"/>
              <a:ext cx="11403817" cy="341632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fr-FR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Les 4 parcours éducatifs</a:t>
              </a:r>
            </a:p>
            <a:p>
              <a:endParaRPr lang="fr-F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fr-F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fr-F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fr-F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fr-F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fr-F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fr-F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fr-F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fr-F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fr-F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fr-F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" name="Rectangle à coins arrondis 2">
              <a:hlinkClick r:id="rId2"/>
              <a:extLst>
                <a:ext uri="{FF2B5EF4-FFF2-40B4-BE49-F238E27FC236}">
                  <a16:creationId xmlns:a16="http://schemas.microsoft.com/office/drawing/2014/main" id="{B5325418-8E03-1C92-41D4-DCFFD8271CA5}"/>
                </a:ext>
              </a:extLst>
            </p:cNvPr>
            <p:cNvSpPr/>
            <p:nvPr/>
          </p:nvSpPr>
          <p:spPr>
            <a:xfrm>
              <a:off x="3165825" y="1516498"/>
              <a:ext cx="4511574" cy="1272456"/>
            </a:xfrm>
            <a:prstGeom prst="roundRect">
              <a:avLst/>
            </a:prstGeom>
            <a:solidFill>
              <a:srgbClr val="FFCC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Parcours Avenir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Le monde économique et professionnel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lang="fr-FR" sz="1400" dirty="0">
                  <a:solidFill>
                    <a:srgbClr val="000000"/>
                  </a:solidFill>
                  <a:latin typeface="Arial"/>
                  <a:cs typeface="Arial"/>
                </a:rPr>
                <a:t>L</a:t>
              </a: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es métiers et </a:t>
              </a:r>
              <a:r>
                <a:rPr lang="fr-FR" sz="1400" dirty="0">
                  <a:solidFill>
                    <a:srgbClr val="000000"/>
                  </a:solidFill>
                  <a:latin typeface="Arial"/>
                  <a:cs typeface="Arial"/>
                </a:rPr>
                <a:t>l</a:t>
              </a: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es formations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Le projet d’orientation scolaire et professionnelle</a:t>
              </a:r>
            </a:p>
          </p:txBody>
        </p:sp>
        <p:sp>
          <p:nvSpPr>
            <p:cNvPr id="5" name="Rectangle à coins arrondis 6">
              <a:hlinkClick r:id="rId3"/>
              <a:extLst>
                <a:ext uri="{FF2B5EF4-FFF2-40B4-BE49-F238E27FC236}">
                  <a16:creationId xmlns:a16="http://schemas.microsoft.com/office/drawing/2014/main" id="{DE232633-A8C5-8EC1-0A63-469A58682009}"/>
                </a:ext>
              </a:extLst>
            </p:cNvPr>
            <p:cNvSpPr/>
            <p:nvPr/>
          </p:nvSpPr>
          <p:spPr>
            <a:xfrm>
              <a:off x="7752622" y="1415723"/>
              <a:ext cx="3765656" cy="1560955"/>
            </a:xfrm>
            <a:prstGeom prst="roundRect">
              <a:avLst/>
            </a:prstGeom>
            <a:solidFill>
              <a:srgbClr val="FFCC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Parcours citoyen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-     Les valeurs de la République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buClrTx/>
                <a:buSzTx/>
                <a:buFontTx/>
                <a:buChar char="-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L’enseignement moral et civique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buClrTx/>
                <a:buSzTx/>
                <a:buFontTx/>
                <a:buChar char="-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L’éducation aux médias et à l’information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buClrTx/>
                <a:buSzTx/>
                <a:buFontTx/>
                <a:buChar char="-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La participation à la vie sociale de l’établissement et de son environnement</a:t>
              </a:r>
            </a:p>
          </p:txBody>
        </p:sp>
        <p:sp>
          <p:nvSpPr>
            <p:cNvPr id="7" name="Rectangle à coins arrondis 8">
              <a:extLst>
                <a:ext uri="{FF2B5EF4-FFF2-40B4-BE49-F238E27FC236}">
                  <a16:creationId xmlns:a16="http://schemas.microsoft.com/office/drawing/2014/main" id="{49C2D3BC-6EC4-702A-F6FC-71E4B83D2206}"/>
                </a:ext>
              </a:extLst>
            </p:cNvPr>
            <p:cNvSpPr/>
            <p:nvPr/>
          </p:nvSpPr>
          <p:spPr>
            <a:xfrm>
              <a:off x="5583184" y="3148871"/>
              <a:ext cx="5011495" cy="1326592"/>
            </a:xfrm>
            <a:prstGeom prst="roundRect">
              <a:avLst/>
            </a:prstGeom>
            <a:solidFill>
              <a:srgbClr val="FFCC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Parcours éducatif de santé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Une éducation pour des choix éclairés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La prévention sur des problématiques prioritaires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La protection dans l’établissement et l’environnement </a:t>
              </a:r>
            </a:p>
          </p:txBody>
        </p:sp>
        <p:sp>
          <p:nvSpPr>
            <p:cNvPr id="6" name="Rectangle à coins arrondis 7">
              <a:hlinkClick r:id="rId4"/>
              <a:extLst>
                <a:ext uri="{FF2B5EF4-FFF2-40B4-BE49-F238E27FC236}">
                  <a16:creationId xmlns:a16="http://schemas.microsoft.com/office/drawing/2014/main" id="{756B5ADC-3D2F-D7CB-2E83-F32734B42859}"/>
                </a:ext>
              </a:extLst>
            </p:cNvPr>
            <p:cNvSpPr/>
            <p:nvPr/>
          </p:nvSpPr>
          <p:spPr>
            <a:xfrm>
              <a:off x="1302886" y="3016816"/>
              <a:ext cx="3254580" cy="1272456"/>
            </a:xfrm>
            <a:prstGeom prst="roundRect">
              <a:avLst/>
            </a:prstGeom>
            <a:solidFill>
              <a:srgbClr val="FFCC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Parcours d’éducation artistique</a:t>
              </a:r>
              <a:br>
                <a:rPr kumimoji="0" lang="fr-FR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</a:br>
              <a:r>
                <a:rPr kumimoji="0" lang="fr-FR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 et culturelle (PEAC)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-     Accès à l’art et à la culture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lang="fr-FR" sz="1400" dirty="0">
                  <a:solidFill>
                    <a:srgbClr val="000000"/>
                  </a:solidFill>
                  <a:latin typeface="Arial"/>
                  <a:cs typeface="Arial"/>
                </a:rPr>
                <a:t>Découverte</a:t>
              </a: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 d’œuvres et d’artistes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Repères culturels et esprit critique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3693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D790DA9-D0E4-2957-C890-7E71D9C5C9F1}"/>
              </a:ext>
            </a:extLst>
          </p:cNvPr>
          <p:cNvSpPr txBox="1"/>
          <p:nvPr/>
        </p:nvSpPr>
        <p:spPr>
          <a:xfrm>
            <a:off x="372716" y="219927"/>
            <a:ext cx="11599827" cy="46166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REUSSIR LE DNB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FB69E7CC-C936-9682-EB34-3C8326A140A1}"/>
              </a:ext>
            </a:extLst>
          </p:cNvPr>
          <p:cNvGrpSpPr/>
          <p:nvPr/>
        </p:nvGrpSpPr>
        <p:grpSpPr>
          <a:xfrm>
            <a:off x="1748504" y="5895540"/>
            <a:ext cx="8524304" cy="863999"/>
            <a:chOff x="1748504" y="5895540"/>
            <a:chExt cx="8524304" cy="863999"/>
          </a:xfrm>
        </p:grpSpPr>
        <p:sp>
          <p:nvSpPr>
            <p:cNvPr id="3" name="Rectangle à coins arrondis 7">
              <a:extLst>
                <a:ext uri="{FF2B5EF4-FFF2-40B4-BE49-F238E27FC236}">
                  <a16:creationId xmlns:a16="http://schemas.microsoft.com/office/drawing/2014/main" id="{37C74EEA-EA6E-D279-F081-7BAB09FAA2F0}"/>
                </a:ext>
              </a:extLst>
            </p:cNvPr>
            <p:cNvSpPr/>
            <p:nvPr/>
          </p:nvSpPr>
          <p:spPr>
            <a:xfrm>
              <a:off x="4368808" y="5913537"/>
              <a:ext cx="5904000" cy="846002"/>
            </a:xfrm>
            <a:prstGeom prst="roundRect">
              <a:avLst/>
            </a:prstGeom>
            <a:solidFill>
              <a:srgbClr val="FFC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4625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Objectifs d’apprentissage du cycle :</a:t>
              </a:r>
            </a:p>
            <a:p>
              <a:pPr marL="460375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atteints		</a:t>
              </a:r>
              <a:r>
                <a:rPr kumimoji="0" lang="fr-FR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/>
                  <a:cs typeface="Arial"/>
                </a:rPr>
                <a:t>+ 10 points bonus</a:t>
              </a:r>
            </a:p>
            <a:p>
              <a:pPr marL="460375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dépassés		</a:t>
              </a:r>
              <a:r>
                <a:rPr kumimoji="0" lang="fr-FR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/>
                  <a:cs typeface="Arial"/>
                </a:rPr>
                <a:t>+ 20 points bonus</a:t>
              </a:r>
            </a:p>
          </p:txBody>
        </p:sp>
        <p:sp>
          <p:nvSpPr>
            <p:cNvPr id="7" name="Rectangle à coins arrondis 3">
              <a:extLst>
                <a:ext uri="{FF2B5EF4-FFF2-40B4-BE49-F238E27FC236}">
                  <a16:creationId xmlns:a16="http://schemas.microsoft.com/office/drawing/2014/main" id="{87E59CFD-3054-C633-DDFA-0489884073C9}"/>
                </a:ext>
              </a:extLst>
            </p:cNvPr>
            <p:cNvSpPr/>
            <p:nvPr/>
          </p:nvSpPr>
          <p:spPr>
            <a:xfrm>
              <a:off x="1748504" y="5895540"/>
              <a:ext cx="2412000" cy="863999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cs typeface="Arial"/>
                </a:rPr>
                <a:t>Enseignements de complément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400" dirty="0">
                  <a:solidFill>
                    <a:schemeClr val="tx1"/>
                  </a:solidFill>
                  <a:latin typeface="Arial"/>
                  <a:cs typeface="Arial"/>
                </a:rPr>
                <a:t>(LCA, LCE, chorale)</a:t>
              </a:r>
              <a:r>
                <a:rPr kumimoji="0" lang="fr-FR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cs typeface="Arial"/>
                </a:rPr>
                <a:t> </a:t>
              </a:r>
            </a:p>
          </p:txBody>
        </p:sp>
      </p:grp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CD471CA9-009C-152F-63EA-144320DAC34A}"/>
              </a:ext>
            </a:extLst>
          </p:cNvPr>
          <p:cNvGrpSpPr/>
          <p:nvPr/>
        </p:nvGrpSpPr>
        <p:grpSpPr>
          <a:xfrm>
            <a:off x="1748504" y="3105547"/>
            <a:ext cx="8524304" cy="2647320"/>
            <a:chOff x="1748504" y="3105547"/>
            <a:chExt cx="8524304" cy="2647320"/>
          </a:xfrm>
        </p:grpSpPr>
        <p:sp>
          <p:nvSpPr>
            <p:cNvPr id="2" name="Rectangle à coins arrondis 6">
              <a:extLst>
                <a:ext uri="{FF2B5EF4-FFF2-40B4-BE49-F238E27FC236}">
                  <a16:creationId xmlns:a16="http://schemas.microsoft.com/office/drawing/2014/main" id="{B1F943D3-2EC7-359C-F97D-A613C9C47A3C}"/>
                </a:ext>
              </a:extLst>
            </p:cNvPr>
            <p:cNvSpPr/>
            <p:nvPr/>
          </p:nvSpPr>
          <p:spPr>
            <a:xfrm>
              <a:off x="4368808" y="3105548"/>
              <a:ext cx="5904000" cy="2647319"/>
            </a:xfrm>
            <a:prstGeom prst="roundRect">
              <a:avLst/>
            </a:prstGeom>
            <a:solidFill>
              <a:srgbClr val="92D05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4625"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400" b="1" u="sng" dirty="0">
                  <a:solidFill>
                    <a:srgbClr val="1C1850"/>
                  </a:solidFill>
                  <a:latin typeface="Arial"/>
                  <a:cs typeface="Arial"/>
                </a:rPr>
                <a:t>Quatre épreuves écrites sur 300 points</a:t>
              </a:r>
              <a:r>
                <a:rPr lang="fr-FR" sz="1400" b="1" dirty="0">
                  <a:solidFill>
                    <a:srgbClr val="1C1850"/>
                  </a:solidFill>
                  <a:latin typeface="Arial"/>
                  <a:cs typeface="Arial"/>
                </a:rPr>
                <a:t> :</a:t>
              </a:r>
            </a:p>
            <a:p>
              <a:pPr marL="460375" indent="-285750" fontAlgn="base">
                <a:spcBef>
                  <a:spcPct val="0"/>
                </a:spcBef>
                <a:spcAft>
                  <a:spcPct val="0"/>
                </a:spcAft>
                <a:buFontTx/>
                <a:buChar char="-"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épreuve écrite de </a:t>
              </a:r>
              <a:r>
                <a:rPr kumimoji="0" lang="fr-FR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mathématiques </a:t>
              </a:r>
              <a:r>
                <a:rPr kumimoji="0" lang="fr-FR" sz="1400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(100 points) </a:t>
              </a:r>
              <a:endPara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1C1850"/>
                </a:solidFill>
                <a:effectLst/>
                <a:uLnTx/>
                <a:uFillTx/>
                <a:latin typeface="Arial"/>
                <a:cs typeface="Arial"/>
              </a:endParaRPr>
            </a:p>
            <a:p>
              <a:pPr marL="460375" indent="-285750" fontAlgn="base">
                <a:spcBef>
                  <a:spcPct val="0"/>
                </a:spcBef>
                <a:spcAft>
                  <a:spcPct val="0"/>
                </a:spcAft>
                <a:buFontTx/>
                <a:buChar char="-"/>
                <a:defRPr/>
              </a:pPr>
              <a:r>
                <a:rPr lang="fr-FR" sz="1400" dirty="0">
                  <a:solidFill>
                    <a:srgbClr val="1C1850"/>
                  </a:solidFill>
                  <a:latin typeface="Arial"/>
                  <a:cs typeface="Arial"/>
                </a:rPr>
                <a:t>épreuve écrite de </a:t>
              </a:r>
              <a:r>
                <a:rPr lang="fr-FR" sz="1400" b="1" dirty="0">
                  <a:solidFill>
                    <a:srgbClr val="1C1850"/>
                  </a:solidFill>
                  <a:latin typeface="Arial"/>
                  <a:cs typeface="Arial"/>
                </a:rPr>
                <a:t>français </a:t>
              </a:r>
              <a:r>
                <a:rPr kumimoji="0" lang="fr-FR" sz="1400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(100 points) </a:t>
              </a:r>
              <a:endParaRPr lang="fr-FR" sz="1400" b="1" dirty="0">
                <a:solidFill>
                  <a:srgbClr val="1C1850"/>
                </a:solidFill>
                <a:latin typeface="Arial"/>
                <a:cs typeface="Arial"/>
              </a:endParaRPr>
            </a:p>
            <a:p>
              <a:pPr marL="460375" lvl="0" indent="-285750" fontAlgn="base">
                <a:spcBef>
                  <a:spcPct val="0"/>
                </a:spcBef>
                <a:spcAft>
                  <a:spcPct val="0"/>
                </a:spcAft>
                <a:buFontTx/>
                <a:buChar char="-"/>
                <a:defRPr/>
              </a:pPr>
              <a:r>
                <a:rPr lang="fr-FR" sz="1400" dirty="0">
                  <a:solidFill>
                    <a:srgbClr val="1C1850"/>
                  </a:solidFill>
                  <a:latin typeface="Arial"/>
                  <a:cs typeface="Arial"/>
                </a:rPr>
                <a:t>é</a:t>
              </a:r>
              <a:r>
                <a:rPr kumimoji="0" lang="fr-FR" sz="1400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preuve écrite d’</a:t>
              </a:r>
              <a:r>
                <a:rPr kumimoji="0" lang="fr-FR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HGEMC </a:t>
              </a:r>
              <a:r>
                <a:rPr kumimoji="0" lang="fr-FR" sz="1400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(50 points) </a:t>
              </a:r>
            </a:p>
            <a:p>
              <a:pPr marL="460375" lvl="0" indent="-285750" fontAlgn="base">
                <a:spcBef>
                  <a:spcPct val="0"/>
                </a:spcBef>
                <a:spcAft>
                  <a:spcPct val="0"/>
                </a:spcAft>
                <a:buFontTx/>
                <a:buChar char="-"/>
                <a:defRPr/>
              </a:pPr>
              <a:r>
                <a:rPr lang="fr-FR" sz="1400" dirty="0">
                  <a:solidFill>
                    <a:srgbClr val="1C1850"/>
                  </a:solidFill>
                  <a:latin typeface="Arial"/>
                  <a:cs typeface="Arial"/>
                </a:rPr>
                <a:t>épreuve écrite </a:t>
              </a:r>
              <a:r>
                <a:rPr kumimoji="0" lang="fr-FR" sz="1400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de</a:t>
              </a:r>
              <a:r>
                <a:rPr kumimoji="0" lang="fr-FR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 Sciences </a:t>
              </a:r>
              <a:r>
                <a:rPr kumimoji="0" lang="fr-FR" sz="1400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(50 points) parmi</a:t>
              </a:r>
              <a:r>
                <a:rPr kumimoji="0" lang="fr-FR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 physique-chimie, SVT, technologie </a:t>
              </a:r>
              <a:r>
                <a:rPr kumimoji="0" lang="fr-FR" sz="1400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(tirage au sort) </a:t>
              </a:r>
            </a:p>
            <a:p>
              <a:pPr marL="174625"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0" lang="fr-FR" sz="800" i="0" u="none" strike="noStrike" kern="1200" cap="none" spc="0" normalizeH="0" baseline="0" noProof="0" dirty="0">
                <a:ln>
                  <a:noFill/>
                </a:ln>
                <a:solidFill>
                  <a:srgbClr val="1C1850"/>
                </a:solidFill>
                <a:effectLst/>
                <a:uLnTx/>
                <a:uFillTx/>
                <a:latin typeface="Arial"/>
                <a:cs typeface="Arial"/>
              </a:endParaRPr>
            </a:p>
            <a:p>
              <a:pPr marL="174625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400" b="1" u="sng" dirty="0">
                  <a:solidFill>
                    <a:srgbClr val="1C1850"/>
                  </a:solidFill>
                  <a:latin typeface="Arial"/>
                  <a:cs typeface="Arial"/>
                </a:rPr>
                <a:t>Une épreuve orale sur 100 points </a:t>
              </a:r>
              <a:r>
                <a:rPr lang="fr-FR" sz="1400" b="1" dirty="0">
                  <a:solidFill>
                    <a:srgbClr val="1C1850"/>
                  </a:solidFill>
                  <a:latin typeface="Arial"/>
                  <a:cs typeface="Arial"/>
                </a:rPr>
                <a:t>:</a:t>
              </a:r>
            </a:p>
            <a:p>
              <a:pPr marL="174625"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soutenance d’un projet mené au cours de sa scolarité au collège (</a:t>
              </a:r>
              <a:r>
                <a:rPr kumimoji="0" lang="fr-FR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un des 4 parcours ou un EPI)</a:t>
              </a:r>
            </a:p>
            <a:p>
              <a:pPr marL="174625"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	</a:t>
              </a:r>
              <a:r>
                <a: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Soit au maximum </a:t>
              </a:r>
              <a:r>
                <a:rPr kumimoji="0" lang="fr-FR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cs typeface="Arial"/>
                </a:rPr>
                <a:t>400 </a:t>
              </a:r>
              <a:r>
                <a:rPr lang="fr-FR" b="1" dirty="0">
                  <a:solidFill>
                    <a:srgbClr val="C00000"/>
                  </a:solidFill>
                  <a:latin typeface="Arial"/>
                  <a:cs typeface="Arial"/>
                </a:rPr>
                <a:t>points</a:t>
              </a:r>
              <a:endPara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8" name="Rectangle à coins arrondis 4">
              <a:extLst>
                <a:ext uri="{FF2B5EF4-FFF2-40B4-BE49-F238E27FC236}">
                  <a16:creationId xmlns:a16="http://schemas.microsoft.com/office/drawing/2014/main" id="{E74AE6E1-6F8F-5653-89D5-2216E0F2CD82}"/>
                </a:ext>
              </a:extLst>
            </p:cNvPr>
            <p:cNvSpPr/>
            <p:nvPr/>
          </p:nvSpPr>
          <p:spPr>
            <a:xfrm>
              <a:off x="1748504" y="3105547"/>
              <a:ext cx="2412000" cy="2630551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b="1" dirty="0">
                  <a:solidFill>
                    <a:schemeClr val="tx1"/>
                  </a:solidFill>
                  <a:latin typeface="Arial"/>
                  <a:cs typeface="Arial"/>
                </a:rPr>
                <a:t>Contrôle Ponctuel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cs typeface="Arial"/>
                </a:rPr>
                <a:t>(Examen en juin)</a:t>
              </a:r>
              <a:endParaRPr kumimoji="0" lang="fr-FR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AF101E30-2D16-BB5B-71E4-556AA1798D7D}"/>
              </a:ext>
            </a:extLst>
          </p:cNvPr>
          <p:cNvGrpSpPr/>
          <p:nvPr/>
        </p:nvGrpSpPr>
        <p:grpSpPr>
          <a:xfrm>
            <a:off x="1748504" y="1321132"/>
            <a:ext cx="8524304" cy="1699046"/>
            <a:chOff x="1748504" y="1321132"/>
            <a:chExt cx="8524304" cy="1699046"/>
          </a:xfrm>
        </p:grpSpPr>
        <p:sp>
          <p:nvSpPr>
            <p:cNvPr id="5" name="Rectangle à coins arrondis 8">
              <a:extLst>
                <a:ext uri="{FF2B5EF4-FFF2-40B4-BE49-F238E27FC236}">
                  <a16:creationId xmlns:a16="http://schemas.microsoft.com/office/drawing/2014/main" id="{5A9E8FC2-D2CE-ACEC-45D9-96E873669485}"/>
                </a:ext>
              </a:extLst>
            </p:cNvPr>
            <p:cNvSpPr/>
            <p:nvPr/>
          </p:nvSpPr>
          <p:spPr>
            <a:xfrm>
              <a:off x="4368808" y="1325616"/>
              <a:ext cx="5904000" cy="1694562"/>
            </a:xfrm>
            <a:prstGeom prst="roundRect">
              <a:avLst/>
            </a:prstGeom>
            <a:solidFill>
              <a:srgbClr val="00B0F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Pour chacune des 8 composantes (objectifs du domaine 1,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 4 autres domaines), le niveau de maîtrise donne des points :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maîtrise insuffisante : 	10 points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maîtrise fragile : 		25 points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maîtrise satisfaisante : 	40 points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très bonne maîtrise : 	50 points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	</a:t>
              </a:r>
              <a:r>
                <a: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1C1850"/>
                  </a:solidFill>
                  <a:effectLst/>
                  <a:uLnTx/>
                  <a:uFillTx/>
                  <a:latin typeface="Arial"/>
                  <a:cs typeface="Arial"/>
                </a:rPr>
                <a:t>Soit au maximum </a:t>
              </a:r>
              <a:r>
                <a:rPr kumimoji="0" lang="fr-FR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cs typeface="Arial"/>
                </a:rPr>
                <a:t>400 points</a:t>
              </a:r>
              <a:endPara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9" name="Rectangle à coins arrondis 5">
              <a:extLst>
                <a:ext uri="{FF2B5EF4-FFF2-40B4-BE49-F238E27FC236}">
                  <a16:creationId xmlns:a16="http://schemas.microsoft.com/office/drawing/2014/main" id="{5253615D-7DD8-CC3A-A5F6-BCD20073998D}"/>
                </a:ext>
              </a:extLst>
            </p:cNvPr>
            <p:cNvSpPr/>
            <p:nvPr/>
          </p:nvSpPr>
          <p:spPr>
            <a:xfrm>
              <a:off x="1748504" y="1321132"/>
              <a:ext cx="2412000" cy="1694562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b="1" dirty="0">
                  <a:solidFill>
                    <a:schemeClr val="tx1"/>
                  </a:solidFill>
                  <a:latin typeface="Arial"/>
                  <a:cs typeface="Arial"/>
                </a:rPr>
                <a:t>Contrôle Continu </a:t>
              </a:r>
            </a:p>
          </p:txBody>
        </p:sp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6D081E99-38A0-730F-440E-123D6FF2FD9E}"/>
              </a:ext>
            </a:extLst>
          </p:cNvPr>
          <p:cNvSpPr txBox="1"/>
          <p:nvPr/>
        </p:nvSpPr>
        <p:spPr>
          <a:xfrm>
            <a:off x="323527" y="803549"/>
            <a:ext cx="11599827" cy="400110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Les différents éléments évalués</a:t>
            </a:r>
          </a:p>
        </p:txBody>
      </p:sp>
    </p:spTree>
    <p:extLst>
      <p:ext uri="{BB962C8B-B14F-4D97-AF65-F5344CB8AC3E}">
        <p14:creationId xmlns:p14="http://schemas.microsoft.com/office/powerpoint/2010/main" val="1687110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à coins arrondis 3">
            <a:extLst>
              <a:ext uri="{FF2B5EF4-FFF2-40B4-BE49-F238E27FC236}">
                <a16:creationId xmlns:a16="http://schemas.microsoft.com/office/drawing/2014/main" id="{878015BF-FB8C-EA7C-575A-42286E5DF255}"/>
              </a:ext>
            </a:extLst>
          </p:cNvPr>
          <p:cNvSpPr/>
          <p:nvPr/>
        </p:nvSpPr>
        <p:spPr>
          <a:xfrm>
            <a:off x="1685953" y="5195628"/>
            <a:ext cx="2412000" cy="104400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</a:rPr>
              <a:t>Remise des diplômes du DNB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" name="Rectangle à coins arrondis 4">
            <a:extLst>
              <a:ext uri="{FF2B5EF4-FFF2-40B4-BE49-F238E27FC236}">
                <a16:creationId xmlns:a16="http://schemas.microsoft.com/office/drawing/2014/main" id="{32DD4B5E-2AD0-C517-F1AF-FBDBC9F68274}"/>
              </a:ext>
            </a:extLst>
          </p:cNvPr>
          <p:cNvSpPr/>
          <p:nvPr/>
        </p:nvSpPr>
        <p:spPr>
          <a:xfrm>
            <a:off x="1697789" y="3354832"/>
            <a:ext cx="2412000" cy="1332000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</a:rPr>
              <a:t>Mentions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" name="Rectangle à coins arrondis 5">
            <a:extLst>
              <a:ext uri="{FF2B5EF4-FFF2-40B4-BE49-F238E27FC236}">
                <a16:creationId xmlns:a16="http://schemas.microsoft.com/office/drawing/2014/main" id="{FE0921F8-3A99-5B34-C2F4-236419D59C47}"/>
              </a:ext>
            </a:extLst>
          </p:cNvPr>
          <p:cNvSpPr/>
          <p:nvPr/>
        </p:nvSpPr>
        <p:spPr>
          <a:xfrm>
            <a:off x="1730145" y="1946036"/>
            <a:ext cx="2412000" cy="900000"/>
          </a:xfrm>
          <a:prstGeom prst="roundRect">
            <a:avLst/>
          </a:prstGeom>
          <a:solidFill>
            <a:srgbClr val="FF99C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</a:rPr>
              <a:t>Conditions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Rectangle à coins arrondis 6">
            <a:extLst>
              <a:ext uri="{FF2B5EF4-FFF2-40B4-BE49-F238E27FC236}">
                <a16:creationId xmlns:a16="http://schemas.microsoft.com/office/drawing/2014/main" id="{40E45003-630B-3258-2525-9ABC60321636}"/>
              </a:ext>
            </a:extLst>
          </p:cNvPr>
          <p:cNvSpPr/>
          <p:nvPr/>
        </p:nvSpPr>
        <p:spPr>
          <a:xfrm>
            <a:off x="4402735" y="3354832"/>
            <a:ext cx="5760000" cy="1332000"/>
          </a:xfrm>
          <a:prstGeom prst="roundRect">
            <a:avLst/>
          </a:prstGeom>
          <a:solidFill>
            <a:srgbClr val="92D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462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1C1850"/>
                </a:solidFill>
                <a:effectLst/>
                <a:uLnTx/>
                <a:uFillTx/>
                <a:latin typeface="Arial"/>
                <a:cs typeface="Arial"/>
              </a:rPr>
              <a:t>Le diplôme d’un candidat porte la mention :</a:t>
            </a:r>
          </a:p>
          <a:p>
            <a:pPr marL="460375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1C1850"/>
                </a:solidFill>
                <a:effectLst/>
                <a:uLnTx/>
                <a:uFillTx/>
                <a:latin typeface="Arial"/>
                <a:cs typeface="Arial"/>
              </a:rPr>
              <a:t>Assez bien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1C1850"/>
                </a:solidFill>
                <a:effectLst/>
                <a:uLnTx/>
                <a:uFillTx/>
                <a:latin typeface="Arial"/>
                <a:cs typeface="Arial"/>
              </a:rPr>
              <a:t> s’il obtient au moins 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1C1850"/>
                </a:solidFill>
                <a:effectLst/>
                <a:uLnTx/>
                <a:uFillTx/>
                <a:latin typeface="Arial"/>
                <a:cs typeface="Arial"/>
              </a:rPr>
              <a:t>480 points</a:t>
            </a:r>
          </a:p>
          <a:p>
            <a:pPr marL="460375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1C1850"/>
                </a:solidFill>
                <a:effectLst/>
                <a:uLnTx/>
                <a:uFillTx/>
                <a:latin typeface="Arial"/>
                <a:cs typeface="Arial"/>
              </a:rPr>
              <a:t>Bien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1C1850"/>
                </a:solidFill>
                <a:effectLst/>
                <a:uLnTx/>
                <a:uFillTx/>
                <a:latin typeface="Arial"/>
                <a:cs typeface="Arial"/>
              </a:rPr>
              <a:t> s’il obtient au moins 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1C1850"/>
                </a:solidFill>
                <a:effectLst/>
                <a:uLnTx/>
                <a:uFillTx/>
                <a:latin typeface="Arial"/>
                <a:cs typeface="Arial"/>
              </a:rPr>
              <a:t>560 points</a:t>
            </a:r>
          </a:p>
          <a:p>
            <a:pPr marL="460375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1C1850"/>
                </a:solidFill>
                <a:effectLst/>
                <a:uLnTx/>
                <a:uFillTx/>
                <a:latin typeface="Arial"/>
                <a:cs typeface="Arial"/>
              </a:rPr>
              <a:t>Très bien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1C1850"/>
                </a:solidFill>
                <a:effectLst/>
                <a:uLnTx/>
                <a:uFillTx/>
                <a:latin typeface="Arial"/>
                <a:cs typeface="Arial"/>
              </a:rPr>
              <a:t> s’il obtient au moins 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1C1850"/>
                </a:solidFill>
                <a:effectLst/>
                <a:uLnTx/>
                <a:uFillTx/>
                <a:latin typeface="Arial"/>
                <a:cs typeface="Arial"/>
              </a:rPr>
              <a:t>640 points</a:t>
            </a:r>
          </a:p>
        </p:txBody>
      </p:sp>
      <p:sp>
        <p:nvSpPr>
          <p:cNvPr id="7" name="Rectangle à coins arrondis 7">
            <a:extLst>
              <a:ext uri="{FF2B5EF4-FFF2-40B4-BE49-F238E27FC236}">
                <a16:creationId xmlns:a16="http://schemas.microsoft.com/office/drawing/2014/main" id="{8E17D6FC-2F7D-5EEA-8BB3-103691AB8379}"/>
              </a:ext>
            </a:extLst>
          </p:cNvPr>
          <p:cNvSpPr/>
          <p:nvPr/>
        </p:nvSpPr>
        <p:spPr>
          <a:xfrm>
            <a:off x="4394847" y="5195628"/>
            <a:ext cx="5760000" cy="1044000"/>
          </a:xfrm>
          <a:prstGeom prst="roundRect">
            <a:avLst/>
          </a:pr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4625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1C1850"/>
                </a:solidFill>
                <a:effectLst/>
                <a:uLnTx/>
                <a:uFillTx/>
                <a:latin typeface="Arial"/>
                <a:cs typeface="Arial"/>
              </a:rPr>
              <a:t>Les diplômes seront remis aux lauréats </a:t>
            </a:r>
          </a:p>
          <a:p>
            <a:pPr marL="174625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1C1850"/>
                </a:solidFill>
                <a:effectLst/>
                <a:uLnTx/>
                <a:uFillTx/>
                <a:latin typeface="Arial"/>
                <a:cs typeface="Arial"/>
              </a:rPr>
              <a:t>lors d’une cérémonie républicaine </a:t>
            </a:r>
          </a:p>
          <a:p>
            <a:pPr marL="174625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1C1850"/>
                </a:solidFill>
                <a:effectLst/>
                <a:uLnTx/>
                <a:uFillTx/>
                <a:latin typeface="Arial"/>
                <a:cs typeface="Arial"/>
              </a:rPr>
              <a:t>avant les vacances d’Automne</a:t>
            </a:r>
          </a:p>
        </p:txBody>
      </p:sp>
      <p:sp>
        <p:nvSpPr>
          <p:cNvPr id="8" name="Rectangle à coins arrondis 8">
            <a:extLst>
              <a:ext uri="{FF2B5EF4-FFF2-40B4-BE49-F238E27FC236}">
                <a16:creationId xmlns:a16="http://schemas.microsoft.com/office/drawing/2014/main" id="{30E35049-383F-E543-1944-96FEC49FD470}"/>
              </a:ext>
            </a:extLst>
          </p:cNvPr>
          <p:cNvSpPr/>
          <p:nvPr/>
        </p:nvSpPr>
        <p:spPr>
          <a:xfrm>
            <a:off x="4394847" y="1946036"/>
            <a:ext cx="5760000" cy="900000"/>
          </a:xfrm>
          <a:prstGeom prst="roundRect">
            <a:avLst/>
          </a:prstGeom>
          <a:solidFill>
            <a:srgbClr val="FF99C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1C1850"/>
                </a:solidFill>
                <a:effectLst/>
                <a:uLnTx/>
                <a:uFillTx/>
                <a:latin typeface="Arial"/>
                <a:cs typeface="Arial"/>
              </a:rPr>
              <a:t>Un candidat est reçu s’il obtient au moins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cs typeface="Arial"/>
              </a:rPr>
              <a:t>400 points sur 800 points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1C1850"/>
                </a:solidFill>
                <a:effectLst/>
                <a:uLnTx/>
                <a:uFillTx/>
                <a:latin typeface="Arial"/>
                <a:cs typeface="Arial"/>
              </a:rPr>
              <a:t> possibles.</a:t>
            </a: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rgbClr val="1C185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0164794-E18E-1EA3-CABC-A1D466D4AA28}"/>
              </a:ext>
            </a:extLst>
          </p:cNvPr>
          <p:cNvSpPr txBox="1"/>
          <p:nvPr/>
        </p:nvSpPr>
        <p:spPr>
          <a:xfrm>
            <a:off x="372716" y="219927"/>
            <a:ext cx="11445589" cy="46166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REUSSIR LE DNB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499362F-A6B9-94E5-0B09-6E4F026D1E62}"/>
              </a:ext>
            </a:extLst>
          </p:cNvPr>
          <p:cNvSpPr txBox="1"/>
          <p:nvPr/>
        </p:nvSpPr>
        <p:spPr>
          <a:xfrm>
            <a:off x="323527" y="803549"/>
            <a:ext cx="11445589" cy="400110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Ce qu’il faut retenir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4A0A6AD-BF66-90A5-411D-B95CFDD1C33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7786">
            <a:off x="473150" y="572785"/>
            <a:ext cx="1568279" cy="1044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81CB0C09-40CF-A744-CC54-FB0F1C33B2F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84016">
            <a:off x="8956960" y="558218"/>
            <a:ext cx="1908409" cy="107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931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1DDD326-CF1E-7CEA-241C-46583933D8F9}"/>
              </a:ext>
            </a:extLst>
          </p:cNvPr>
          <p:cNvSpPr txBox="1"/>
          <p:nvPr/>
        </p:nvSpPr>
        <p:spPr>
          <a:xfrm>
            <a:off x="2383171" y="5433676"/>
            <a:ext cx="73448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0" algn="ctr">
              <a:buNone/>
            </a:pPr>
            <a:endParaRPr lang="fr-FR" dirty="0"/>
          </a:p>
          <a:p>
            <a:pPr marL="114300" indent="0" algn="ctr">
              <a:buNone/>
            </a:pP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Merci de votre attention !</a:t>
            </a:r>
          </a:p>
          <a:p>
            <a:pPr marL="11430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buNone/>
            </a:pPr>
            <a:r>
              <a:rPr lang="fr-FR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Accueil par les Professeurs Principaux </a:t>
            </a:r>
          </a:p>
          <a:p>
            <a:pPr algn="ctr"/>
            <a:endParaRPr lang="fr-FR" dirty="0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78C071A1-F2F1-21DB-C578-4B18762BB6F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4537" y="1220048"/>
            <a:ext cx="11377348" cy="3490175"/>
          </a:xfrm>
          <a:prstGeom prst="rect">
            <a:avLst/>
          </a:prstGeom>
          <a:ln>
            <a:solidFill>
              <a:srgbClr val="9FBFFF"/>
            </a:solidFill>
          </a:ln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1ED4C332-0A8A-33AE-24CF-5F60056879C4}"/>
              </a:ext>
            </a:extLst>
          </p:cNvPr>
          <p:cNvSpPr txBox="1">
            <a:spLocks/>
          </p:cNvSpPr>
          <p:nvPr/>
        </p:nvSpPr>
        <p:spPr>
          <a:xfrm>
            <a:off x="426127" y="332657"/>
            <a:ext cx="11377349" cy="889340"/>
          </a:xfrm>
          <a:prstGeom prst="rect">
            <a:avLst/>
          </a:prstGeom>
          <a:solidFill>
            <a:srgbClr val="9FBFFF"/>
          </a:solidFill>
        </p:spPr>
        <p:txBody>
          <a:bodyPr vert="horz" lIns="91440" tIns="45720" rIns="91440" bIns="45720" rtlCol="0" anchor="b">
            <a:normAutofit fontScale="3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fr-FR" b="1" dirty="0"/>
            </a:br>
            <a:r>
              <a:rPr lang="fr-FR" sz="16000" b="1" dirty="0">
                <a:latin typeface="Arial" panose="020B0604020202020204" pitchFamily="34" charset="0"/>
                <a:cs typeface="Arial" panose="020B0604020202020204" pitchFamily="34" charset="0"/>
              </a:rPr>
              <a:t>LES ENJEUX DE LA 3</a:t>
            </a:r>
            <a:r>
              <a:rPr lang="fr-FR" sz="16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ème</a:t>
            </a:r>
            <a:endParaRPr lang="fr-FR" sz="9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DB8CCAD-D67C-2CF1-0C43-90DB35DF01B1}"/>
              </a:ext>
            </a:extLst>
          </p:cNvPr>
          <p:cNvSpPr txBox="1"/>
          <p:nvPr/>
        </p:nvSpPr>
        <p:spPr>
          <a:xfrm>
            <a:off x="344300" y="5039797"/>
            <a:ext cx="5397281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CHOISIR UNE ORIENTATION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3DAACA1-0C2D-8E38-B97F-526E57059F6E}"/>
              </a:ext>
            </a:extLst>
          </p:cNvPr>
          <p:cNvSpPr txBox="1"/>
          <p:nvPr/>
        </p:nvSpPr>
        <p:spPr>
          <a:xfrm>
            <a:off x="6425149" y="5020321"/>
            <a:ext cx="5397281" cy="46166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REUSSIR LE DNB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219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207399C8-BF37-46CE-ACEB-27D9B91283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708611"/>
              </p:ext>
            </p:extLst>
          </p:nvPr>
        </p:nvGraphicFramePr>
        <p:xfrm>
          <a:off x="527667" y="1873486"/>
          <a:ext cx="11135686" cy="14317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9497">
                  <a:extLst>
                    <a:ext uri="{9D8B030D-6E8A-4147-A177-3AD203B41FA5}">
                      <a16:colId xmlns:a16="http://schemas.microsoft.com/office/drawing/2014/main" val="2204576222"/>
                    </a:ext>
                  </a:extLst>
                </a:gridCol>
                <a:gridCol w="1832082">
                  <a:extLst>
                    <a:ext uri="{9D8B030D-6E8A-4147-A177-3AD203B41FA5}">
                      <a16:colId xmlns:a16="http://schemas.microsoft.com/office/drawing/2014/main" val="157443594"/>
                    </a:ext>
                  </a:extLst>
                </a:gridCol>
                <a:gridCol w="1611860">
                  <a:extLst>
                    <a:ext uri="{9D8B030D-6E8A-4147-A177-3AD203B41FA5}">
                      <a16:colId xmlns:a16="http://schemas.microsoft.com/office/drawing/2014/main" val="2948995326"/>
                    </a:ext>
                  </a:extLst>
                </a:gridCol>
                <a:gridCol w="1739030">
                  <a:extLst>
                    <a:ext uri="{9D8B030D-6E8A-4147-A177-3AD203B41FA5}">
                      <a16:colId xmlns:a16="http://schemas.microsoft.com/office/drawing/2014/main" val="3679413317"/>
                    </a:ext>
                  </a:extLst>
                </a:gridCol>
                <a:gridCol w="1900836">
                  <a:extLst>
                    <a:ext uri="{9D8B030D-6E8A-4147-A177-3AD203B41FA5}">
                      <a16:colId xmlns:a16="http://schemas.microsoft.com/office/drawing/2014/main" val="814522726"/>
                    </a:ext>
                  </a:extLst>
                </a:gridCol>
                <a:gridCol w="2222381">
                  <a:extLst>
                    <a:ext uri="{9D8B030D-6E8A-4147-A177-3AD203B41FA5}">
                      <a16:colId xmlns:a16="http://schemas.microsoft.com/office/drawing/2014/main" val="625594968"/>
                    </a:ext>
                  </a:extLst>
                </a:gridCol>
              </a:tblGrid>
              <a:tr h="4838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3EME1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22" marR="5272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3EME2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22" marR="5272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3EME3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22" marR="5272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3EME4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22" marR="5272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3EME5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22" marR="5272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3EME6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22" marR="52722" marT="0" marB="0" anchor="ctr"/>
                </a:tc>
                <a:extLst>
                  <a:ext uri="{0D108BD9-81ED-4DB2-BD59-A6C34878D82A}">
                    <a16:rowId xmlns:a16="http://schemas.microsoft.com/office/drawing/2014/main" val="2039673848"/>
                  </a:ext>
                </a:extLst>
              </a:tr>
              <a:tr h="4697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effectLst/>
                        </a:rPr>
                        <a:t>Salle 006</a:t>
                      </a:r>
                      <a:endParaRPr lang="fr-FR" sz="2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22" marR="52722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effectLst/>
                        </a:rPr>
                        <a:t>Salle </a:t>
                      </a:r>
                      <a:r>
                        <a:rPr lang="fr-FR" sz="2000" dirty="0">
                          <a:effectLst/>
                        </a:rPr>
                        <a:t>007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22" marR="52722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effectLst/>
                        </a:rPr>
                        <a:t>Salle </a:t>
                      </a:r>
                      <a:r>
                        <a:rPr lang="fr-FR" sz="2000" dirty="0">
                          <a:effectLst/>
                        </a:rPr>
                        <a:t>004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22" marR="52722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effectLst/>
                        </a:rPr>
                        <a:t>Salle </a:t>
                      </a:r>
                      <a:r>
                        <a:rPr lang="fr-FR" sz="2000" dirty="0">
                          <a:effectLst/>
                        </a:rPr>
                        <a:t>008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22" marR="52722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effectLst/>
                        </a:rPr>
                        <a:t>Salle </a:t>
                      </a:r>
                      <a:r>
                        <a:rPr lang="fr-FR" sz="2000" dirty="0">
                          <a:effectLst/>
                        </a:rPr>
                        <a:t>009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22" marR="52722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effectLst/>
                        </a:rPr>
                        <a:t>Salle </a:t>
                      </a:r>
                      <a:r>
                        <a:rPr lang="fr-FR" sz="2000" dirty="0">
                          <a:effectLst/>
                        </a:rPr>
                        <a:t>002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22" marR="52722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370278"/>
                  </a:ext>
                </a:extLst>
              </a:tr>
              <a:tr h="4781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effectLst/>
                        </a:rPr>
                        <a:t>M. GILBERT</a:t>
                      </a:r>
                      <a:endParaRPr lang="fr-FR" sz="2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22" marR="52722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Mme CHAPEZ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22" marR="52722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M. PITOT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22" marR="52722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Mme JORAND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22" marR="52722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Mme BELTZUNG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22" marR="52722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M. ROUBICHOU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22" marR="52722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2125092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A35047A2-7574-4922-A224-29CBD788AF1E}"/>
              </a:ext>
            </a:extLst>
          </p:cNvPr>
          <p:cNvSpPr txBox="1"/>
          <p:nvPr/>
        </p:nvSpPr>
        <p:spPr>
          <a:xfrm>
            <a:off x="372716" y="219927"/>
            <a:ext cx="11445589" cy="46166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RENCONTRE AVEC LES PROFESSEURS PRINCIPAUX</a:t>
            </a:r>
          </a:p>
        </p:txBody>
      </p:sp>
    </p:spTree>
    <p:extLst>
      <p:ext uri="{BB962C8B-B14F-4D97-AF65-F5344CB8AC3E}">
        <p14:creationId xmlns:p14="http://schemas.microsoft.com/office/powerpoint/2010/main" val="4329100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5985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B34F859-7881-50D2-ACDE-0F26A3BE6D58}"/>
              </a:ext>
            </a:extLst>
          </p:cNvPr>
          <p:cNvSpPr txBox="1"/>
          <p:nvPr/>
        </p:nvSpPr>
        <p:spPr>
          <a:xfrm>
            <a:off x="323527" y="188640"/>
            <a:ext cx="11574305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CHOISIR UNE ORIENTATION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8673616-3E30-AFD8-2798-D7F90CDCC3F5}"/>
              </a:ext>
            </a:extLst>
          </p:cNvPr>
          <p:cNvSpPr txBox="1"/>
          <p:nvPr/>
        </p:nvSpPr>
        <p:spPr>
          <a:xfrm>
            <a:off x="323527" y="799931"/>
            <a:ext cx="11436081" cy="400110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Elaborer un projet d’orientation scolaire et professionnelle.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C7FE8993-5B84-9CE8-31A0-378B4CD5B2FF}"/>
              </a:ext>
            </a:extLst>
          </p:cNvPr>
          <p:cNvSpPr txBox="1">
            <a:spLocks/>
          </p:cNvSpPr>
          <p:nvPr/>
        </p:nvSpPr>
        <p:spPr>
          <a:xfrm>
            <a:off x="1185788" y="1494596"/>
            <a:ext cx="9144000" cy="4919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/>
            <a:endParaRPr lang="fr-FR" sz="2000" dirty="0"/>
          </a:p>
          <a:p>
            <a:pPr marL="114300"/>
            <a:r>
              <a:rPr lang="fr-FR" sz="20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 s’y prendre</a:t>
            </a:r>
            <a:r>
              <a:rPr lang="fr-FR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? </a:t>
            </a:r>
          </a:p>
          <a:p>
            <a:pPr marL="114300" algn="l">
              <a:lnSpc>
                <a:spcPct val="150000"/>
              </a:lnSpc>
            </a:pP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  - en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s’interrogeant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sur ses centres d’intérêt (questionnaires d’intérêt).</a:t>
            </a:r>
          </a:p>
          <a:p>
            <a:pPr marL="114300" algn="l">
              <a:lnSpc>
                <a:spcPct val="150000"/>
              </a:lnSpc>
            </a:pP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  - en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questionnant 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des proches sur leurs études et leur métiers.</a:t>
            </a:r>
          </a:p>
          <a:p>
            <a:pPr marL="114300" algn="l">
              <a:lnSpc>
                <a:spcPct val="150000"/>
              </a:lnSpc>
            </a:pP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  - en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s’informant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: CDI, ONISEP, </a:t>
            </a:r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Parcouréo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PsyEN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114300" algn="l">
              <a:lnSpc>
                <a:spcPct val="150000"/>
              </a:lnSpc>
            </a:pP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  - en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élaborant une stratégie 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: plan A/ plan B/ plan C</a:t>
            </a:r>
          </a:p>
          <a:p>
            <a:pPr marL="114300" algn="l">
              <a:lnSpc>
                <a:spcPct val="150000"/>
              </a:lnSpc>
            </a:pP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  - en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étant concerné(e) 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par son avenir.</a:t>
            </a:r>
          </a:p>
        </p:txBody>
      </p:sp>
    </p:spTree>
    <p:extLst>
      <p:ext uri="{BB962C8B-B14F-4D97-AF65-F5344CB8AC3E}">
        <p14:creationId xmlns:p14="http://schemas.microsoft.com/office/powerpoint/2010/main" val="381737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73C200F-8662-2D09-8E5B-3705329FED53}"/>
              </a:ext>
            </a:extLst>
          </p:cNvPr>
          <p:cNvSpPr txBox="1"/>
          <p:nvPr/>
        </p:nvSpPr>
        <p:spPr>
          <a:xfrm>
            <a:off x="359532" y="930100"/>
            <a:ext cx="8424935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Métiers de la construction durable, du bâtiment et des travaux publics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Travaux publics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Technicien du bâtiment (organisation et réalisation du gros œuvre)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Interventions sur le patrimoine bâti (option A Maçonnerie)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Interventions sur le patrimoine bâti, option B Charpente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Interventions sur le patrimoine bâti, option C Couverture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Menuiserie aluminium-verre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Aménagement et finitions du bâtiment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Ouvrages du bâtiment : métallerie.</a:t>
            </a:r>
          </a:p>
          <a:p>
            <a:pPr>
              <a:buFont typeface="Arial" panose="020B0604020202020204" pitchFamily="34" charset="0"/>
              <a:buChar char="•"/>
            </a:pPr>
            <a:endParaRPr lang="fr-FR" dirty="0"/>
          </a:p>
          <a:p>
            <a:r>
              <a:rPr lang="fr-FR" b="1" dirty="0"/>
              <a:t>Métiers de la gestion administrative, du transport et de la logistique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Assistance à la gestion des organisations et de leurs activités (</a:t>
            </a:r>
            <a:r>
              <a:rPr lang="fr-FR" dirty="0" err="1"/>
              <a:t>AGOrA</a:t>
            </a:r>
            <a:r>
              <a:rPr lang="fr-FR" dirty="0"/>
              <a:t>)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Logistique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Organisation de transport de marchandises.</a:t>
            </a:r>
          </a:p>
          <a:p>
            <a:pPr>
              <a:buFont typeface="Arial" panose="020B0604020202020204" pitchFamily="34" charset="0"/>
              <a:buChar char="•"/>
            </a:pPr>
            <a:endParaRPr lang="fr-FR" dirty="0"/>
          </a:p>
          <a:p>
            <a:r>
              <a:rPr lang="fr-FR" b="1" dirty="0"/>
              <a:t>Métiers de la relation client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Métiers du commerce et de la vente option A Animation et gestion de l’espace commercial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Métiers du commerce et de la vente option B Prospection-clientèle et valorisation de l’offre commerciale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Métiers de l’accueil.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CEF4648-DFA6-3495-B659-E2000F1F7695}"/>
              </a:ext>
            </a:extLst>
          </p:cNvPr>
          <p:cNvSpPr txBox="1"/>
          <p:nvPr/>
        </p:nvSpPr>
        <p:spPr>
          <a:xfrm>
            <a:off x="812538" y="280384"/>
            <a:ext cx="103112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rgbClr val="C00000"/>
                </a:solidFill>
              </a:rPr>
              <a:t>En tout, il y a 14 familles de métiers mais certains bacs professionnels ne sont pas regroupés en familles</a:t>
            </a:r>
          </a:p>
        </p:txBody>
      </p:sp>
    </p:spTree>
    <p:extLst>
      <p:ext uri="{BB962C8B-B14F-4D97-AF65-F5344CB8AC3E}">
        <p14:creationId xmlns:p14="http://schemas.microsoft.com/office/powerpoint/2010/main" val="15649779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801F7B2-6428-8015-0FFC-1D3B34D82071}"/>
              </a:ext>
            </a:extLst>
          </p:cNvPr>
          <p:cNvSpPr txBox="1"/>
          <p:nvPr/>
        </p:nvSpPr>
        <p:spPr>
          <a:xfrm>
            <a:off x="395536" y="200168"/>
            <a:ext cx="8568952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Métiers des industries graphiques et de la communication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Façonnage de produits imprimés, routage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Réalisation de produits imprimés et </a:t>
            </a:r>
            <a:r>
              <a:rPr lang="fr-FR" dirty="0" err="1"/>
              <a:t>plurimédia</a:t>
            </a:r>
            <a:r>
              <a:rPr lang="fr-FR" dirty="0"/>
              <a:t> 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option A productions graphiques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option B productions imprimées.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/>
          </a:p>
          <a:p>
            <a:r>
              <a:rPr lang="fr-FR" b="1" dirty="0"/>
              <a:t>Métiers des études et de la modélisation numérique du bâtiment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Technicien d’études du bâtiment 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option A : Études et économie 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option B : Assistant en architecture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Technicien géomètre-topographe.</a:t>
            </a:r>
          </a:p>
          <a:p>
            <a:pPr>
              <a:buFont typeface="Arial" panose="020B0604020202020204" pitchFamily="34" charset="0"/>
              <a:buChar char="•"/>
            </a:pPr>
            <a:endParaRPr lang="fr-FR" dirty="0"/>
          </a:p>
          <a:p>
            <a:r>
              <a:rPr lang="fr-FR" b="1" dirty="0"/>
              <a:t>Métiers de l’alimentation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Boucher-charcutier-traiteur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Boulanger-pâtissier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Poissonnier-écailler-traiteur.</a:t>
            </a:r>
          </a:p>
          <a:p>
            <a:pPr>
              <a:buFont typeface="Arial" panose="020B0604020202020204" pitchFamily="34" charset="0"/>
              <a:buChar char="•"/>
            </a:pPr>
            <a:endParaRPr lang="fr-FR" dirty="0"/>
          </a:p>
          <a:p>
            <a:r>
              <a:rPr lang="fr-FR" b="1" dirty="0"/>
              <a:t>Métiers de la beauté et du bien-être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Esthétique cosmétique parfumerie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Coiffure.</a:t>
            </a:r>
          </a:p>
        </p:txBody>
      </p:sp>
    </p:spTree>
    <p:extLst>
      <p:ext uri="{BB962C8B-B14F-4D97-AF65-F5344CB8AC3E}">
        <p14:creationId xmlns:p14="http://schemas.microsoft.com/office/powerpoint/2010/main" val="25908372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268EB9C-3323-1695-E818-CC543BFEDD58}"/>
              </a:ext>
            </a:extLst>
          </p:cNvPr>
          <p:cNvSpPr txBox="1"/>
          <p:nvPr/>
        </p:nvSpPr>
        <p:spPr>
          <a:xfrm>
            <a:off x="323528" y="612844"/>
            <a:ext cx="864096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Métiers du numérique et des transitions énergétiques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Installateur en chauffage climatisation et énergies renouvelables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Maintenance et efficacité énergétique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Métiers du froid et des énergies renouvelables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Métiers de l’électricité et de ses environnement connectés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Systèmes numériques 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Option A sûreté et sécurité des infrastructures, de l'habitat et du tertiaire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Option B audiovisuels, réseau et équipement domestiques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Option C réseaux informatiques et systèmes communicants.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/>
          </a:p>
          <a:p>
            <a:r>
              <a:rPr lang="fr-FR" b="1" dirty="0"/>
              <a:t>Métiers de la maintenance des matériels et des véhicules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Maintenance des véhicules 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option A – voitures particulières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option B – véhicules de transport routier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option C – motocycles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Maintenance des matériels 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option A – matériels agricoles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option B – matériels de construction et manutention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option C – matériels d’espaces vert.</a:t>
            </a:r>
          </a:p>
        </p:txBody>
      </p:sp>
    </p:spTree>
    <p:extLst>
      <p:ext uri="{BB962C8B-B14F-4D97-AF65-F5344CB8AC3E}">
        <p14:creationId xmlns:p14="http://schemas.microsoft.com/office/powerpoint/2010/main" val="26810268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F26AA2A-E70C-168F-188C-E78695113DFB}"/>
              </a:ext>
            </a:extLst>
          </p:cNvPr>
          <p:cNvSpPr txBox="1"/>
          <p:nvPr/>
        </p:nvSpPr>
        <p:spPr>
          <a:xfrm>
            <a:off x="251520" y="764704"/>
            <a:ext cx="8640960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Métiers du pilotage et de la maintenance des installations automatisées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Pilote de ligne de production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Procédés de la chimie, de l’eau et des papiers-cartons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Technicien de scierie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Maintenance des systèmes de productions connectés.</a:t>
            </a:r>
          </a:p>
          <a:p>
            <a:endParaRPr lang="fr-FR" dirty="0"/>
          </a:p>
          <a:p>
            <a:r>
              <a:rPr lang="fr-FR" b="1" dirty="0"/>
              <a:t>Métiers de l’agencement, de la menuiserie et de l'ameublement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Technicien menuisier agenceur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Technicien de fabrication bois et matériaux associés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Étude et réalisation d’agencement.</a:t>
            </a:r>
          </a:p>
          <a:p>
            <a:pPr>
              <a:buFont typeface="Arial" panose="020B0604020202020204" pitchFamily="34" charset="0"/>
              <a:buChar char="•"/>
            </a:pPr>
            <a:endParaRPr lang="fr-FR" dirty="0"/>
          </a:p>
          <a:p>
            <a:r>
              <a:rPr lang="fr-FR" b="1" dirty="0"/>
              <a:t>Métiers de l’aéronautique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Aéronautique option Avionique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Aéronautique option Système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Aéronautique option Structure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Aviation générale.</a:t>
            </a:r>
          </a:p>
          <a:p>
            <a:pPr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552833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FE3305B-D7F0-E73A-ADB6-9475F607580D}"/>
              </a:ext>
            </a:extLst>
          </p:cNvPr>
          <p:cNvSpPr txBox="1"/>
          <p:nvPr/>
        </p:nvSpPr>
        <p:spPr>
          <a:xfrm>
            <a:off x="359532" y="692696"/>
            <a:ext cx="8424936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fr-FR" dirty="0"/>
          </a:p>
          <a:p>
            <a:r>
              <a:rPr lang="fr-FR" b="1" dirty="0"/>
              <a:t>Métiers de l’hôtellerie-restauration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Cuisine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Commercialisation et services en restauration.</a:t>
            </a:r>
          </a:p>
          <a:p>
            <a:pPr>
              <a:buFont typeface="Arial" panose="020B0604020202020204" pitchFamily="34" charset="0"/>
              <a:buChar char="•"/>
            </a:pPr>
            <a:endParaRPr lang="fr-FR" dirty="0"/>
          </a:p>
          <a:p>
            <a:r>
              <a:rPr lang="fr-FR" b="1" dirty="0"/>
              <a:t>Métiers de la réalisation d'ensembles mécaniques et industriels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Fonderie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Microtechniques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Technicien modeleur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Technicien en chaudronnerie industrielle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Traitement des matériaux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Technicien en réalisation de produits mécaniques option réalisation et suivi de production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Technicien en réalisation de produits mécaniques option réalisation et maintenance des outillages.</a:t>
            </a:r>
          </a:p>
        </p:txBody>
      </p:sp>
    </p:spTree>
    <p:extLst>
      <p:ext uri="{BB962C8B-B14F-4D97-AF65-F5344CB8AC3E}">
        <p14:creationId xmlns:p14="http://schemas.microsoft.com/office/powerpoint/2010/main" val="3573132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A267938-29BB-5F69-0C3F-5471B017AACF}"/>
              </a:ext>
            </a:extLst>
          </p:cNvPr>
          <p:cNvSpPr txBox="1"/>
          <p:nvPr/>
        </p:nvSpPr>
        <p:spPr>
          <a:xfrm>
            <a:off x="323527" y="144517"/>
            <a:ext cx="11499877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CHOISIR UNE ORIENTATION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84295C5-AF0D-FCAC-E38D-94F0F3D753CD}"/>
              </a:ext>
            </a:extLst>
          </p:cNvPr>
          <p:cNvSpPr txBox="1"/>
          <p:nvPr/>
        </p:nvSpPr>
        <p:spPr>
          <a:xfrm>
            <a:off x="323528" y="730243"/>
            <a:ext cx="11499876" cy="400110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La scolarité au lycée</a:t>
            </a:r>
          </a:p>
        </p:txBody>
      </p:sp>
      <p:pic>
        <p:nvPicPr>
          <p:cNvPr id="5" name="Google Shape;292;g6d06f7f975_0_5" descr="C:\Users\rcalmant\Documents\Carriat\Année scolaire 2019-2020\Liaison college-lycée-supérieur\liaison college lycee\présentation collèges\archives\2019_qjplb_voiepro_scolarite-1.png">
            <a:extLst>
              <a:ext uri="{FF2B5EF4-FFF2-40B4-BE49-F238E27FC236}">
                <a16:creationId xmlns:a16="http://schemas.microsoft.com/office/drawing/2014/main" id="{C1145CCA-6870-D40E-AFE1-324BAF4DAAF8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 t="10495"/>
          <a:stretch/>
        </p:blipFill>
        <p:spPr>
          <a:xfrm>
            <a:off x="1918808" y="1237613"/>
            <a:ext cx="7858200" cy="5526856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Flèche : double flèche horizontale 13">
            <a:extLst>
              <a:ext uri="{FF2B5EF4-FFF2-40B4-BE49-F238E27FC236}">
                <a16:creationId xmlns:a16="http://schemas.microsoft.com/office/drawing/2014/main" id="{D070450D-E1E4-3160-6EF1-43FCA7C91456}"/>
              </a:ext>
            </a:extLst>
          </p:cNvPr>
          <p:cNvSpPr/>
          <p:nvPr/>
        </p:nvSpPr>
        <p:spPr>
          <a:xfrm>
            <a:off x="5408429" y="3223190"/>
            <a:ext cx="733645" cy="20581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orme libre : forme 16">
            <a:extLst>
              <a:ext uri="{FF2B5EF4-FFF2-40B4-BE49-F238E27FC236}">
                <a16:creationId xmlns:a16="http://schemas.microsoft.com/office/drawing/2014/main" id="{CAB14F8C-2C88-E15C-57F4-F59CD5D8CE07}"/>
              </a:ext>
            </a:extLst>
          </p:cNvPr>
          <p:cNvSpPr/>
          <p:nvPr/>
        </p:nvSpPr>
        <p:spPr>
          <a:xfrm>
            <a:off x="2051918" y="1237613"/>
            <a:ext cx="1688268" cy="1280371"/>
          </a:xfrm>
          <a:custGeom>
            <a:avLst/>
            <a:gdLst>
              <a:gd name="connsiteX0" fmla="*/ 1010259 w 1688268"/>
              <a:gd name="connsiteY0" fmla="*/ 53162 h 1280371"/>
              <a:gd name="connsiteX1" fmla="*/ 287245 w 1688268"/>
              <a:gd name="connsiteY1" fmla="*/ 53162 h 1280371"/>
              <a:gd name="connsiteX2" fmla="*/ 10799 w 1688268"/>
              <a:gd name="connsiteY2" fmla="*/ 435935 h 1280371"/>
              <a:gd name="connsiteX3" fmla="*/ 117125 w 1688268"/>
              <a:gd name="connsiteY3" fmla="*/ 946297 h 1280371"/>
              <a:gd name="connsiteX4" fmla="*/ 670018 w 1688268"/>
              <a:gd name="connsiteY4" fmla="*/ 1265274 h 1280371"/>
              <a:gd name="connsiteX5" fmla="*/ 1573785 w 1688268"/>
              <a:gd name="connsiteY5" fmla="*/ 1148316 h 1280371"/>
              <a:gd name="connsiteX6" fmla="*/ 1626948 w 1688268"/>
              <a:gd name="connsiteY6" fmla="*/ 457200 h 1280371"/>
              <a:gd name="connsiteX7" fmla="*/ 1127218 w 1688268"/>
              <a:gd name="connsiteY7" fmla="*/ 0 h 1280371"/>
              <a:gd name="connsiteX8" fmla="*/ 1127218 w 1688268"/>
              <a:gd name="connsiteY8" fmla="*/ 0 h 1280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88268" h="1280371">
                <a:moveTo>
                  <a:pt x="1010259" y="53162"/>
                </a:moveTo>
                <a:cubicBezTo>
                  <a:pt x="732040" y="21264"/>
                  <a:pt x="453822" y="-10633"/>
                  <a:pt x="287245" y="53162"/>
                </a:cubicBezTo>
                <a:cubicBezTo>
                  <a:pt x="120668" y="116957"/>
                  <a:pt x="39152" y="287079"/>
                  <a:pt x="10799" y="435935"/>
                </a:cubicBezTo>
                <a:cubicBezTo>
                  <a:pt x="-17554" y="584791"/>
                  <a:pt x="7255" y="808074"/>
                  <a:pt x="117125" y="946297"/>
                </a:cubicBezTo>
                <a:cubicBezTo>
                  <a:pt x="226995" y="1084520"/>
                  <a:pt x="427241" y="1231604"/>
                  <a:pt x="670018" y="1265274"/>
                </a:cubicBezTo>
                <a:cubicBezTo>
                  <a:pt x="912795" y="1298944"/>
                  <a:pt x="1414297" y="1282995"/>
                  <a:pt x="1573785" y="1148316"/>
                </a:cubicBezTo>
                <a:cubicBezTo>
                  <a:pt x="1733273" y="1013637"/>
                  <a:pt x="1701376" y="648586"/>
                  <a:pt x="1626948" y="457200"/>
                </a:cubicBezTo>
                <a:cubicBezTo>
                  <a:pt x="1552520" y="265814"/>
                  <a:pt x="1127218" y="0"/>
                  <a:pt x="1127218" y="0"/>
                </a:cubicBezTo>
                <a:lnTo>
                  <a:pt x="1127218" y="0"/>
                </a:ln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871884C-422F-CE0F-21A1-58983BAC3CEA}"/>
              </a:ext>
            </a:extLst>
          </p:cNvPr>
          <p:cNvSpPr/>
          <p:nvPr/>
        </p:nvSpPr>
        <p:spPr>
          <a:xfrm>
            <a:off x="3593805" y="3223190"/>
            <a:ext cx="287079" cy="2058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9F8838A-CD43-C474-65A5-75BD6B4D327F}"/>
              </a:ext>
            </a:extLst>
          </p:cNvPr>
          <p:cNvSpPr/>
          <p:nvPr/>
        </p:nvSpPr>
        <p:spPr>
          <a:xfrm>
            <a:off x="4079580" y="3223190"/>
            <a:ext cx="549570" cy="2058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1ECE7A1-7D46-2620-4CBE-D1EA5311ED69}"/>
              </a:ext>
            </a:extLst>
          </p:cNvPr>
          <p:cNvSpPr/>
          <p:nvPr/>
        </p:nvSpPr>
        <p:spPr>
          <a:xfrm>
            <a:off x="3933825" y="3161290"/>
            <a:ext cx="107950" cy="2058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 : bas 14">
            <a:extLst>
              <a:ext uri="{FF2B5EF4-FFF2-40B4-BE49-F238E27FC236}">
                <a16:creationId xmlns:a16="http://schemas.microsoft.com/office/drawing/2014/main" id="{7EB67E8D-063D-C592-B3C0-468CC98E9722}"/>
              </a:ext>
            </a:extLst>
          </p:cNvPr>
          <p:cNvSpPr/>
          <p:nvPr/>
        </p:nvSpPr>
        <p:spPr>
          <a:xfrm rot="16200000">
            <a:off x="3893783" y="2923212"/>
            <a:ext cx="205811" cy="805766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9397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 animBg="1"/>
      <p:bldP spid="19" grpId="0" animBg="1"/>
      <p:bldP spid="20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2" name="Graphique 1">
            <a:extLst>
              <a:ext uri="{FF2B5EF4-FFF2-40B4-BE49-F238E27FC236}">
                <a16:creationId xmlns:a16="http://schemas.microsoft.com/office/drawing/2014/main" id="{A378C498-E044-AB6A-2364-2CA82A53CF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95117121"/>
              </p:ext>
            </p:extLst>
          </p:nvPr>
        </p:nvGraphicFramePr>
        <p:xfrm>
          <a:off x="3916536" y="1674612"/>
          <a:ext cx="3717642" cy="2229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9FD9ED80-12C3-0E76-B58C-657875FDDFFD}"/>
              </a:ext>
            </a:extLst>
          </p:cNvPr>
          <p:cNvSpPr txBox="1"/>
          <p:nvPr/>
        </p:nvSpPr>
        <p:spPr>
          <a:xfrm>
            <a:off x="287582" y="197107"/>
            <a:ext cx="11631516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CHOISIR UNE ORIENTATION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82D950C-CF3A-B5F0-279D-4CAD75769D38}"/>
              </a:ext>
            </a:extLst>
          </p:cNvPr>
          <p:cNvSpPr txBox="1"/>
          <p:nvPr/>
        </p:nvSpPr>
        <p:spPr>
          <a:xfrm>
            <a:off x="287582" y="793898"/>
            <a:ext cx="11631516" cy="400110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Les enseignements du CAP du BAC PROFESSIONNEL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71CE372-1291-3731-8BB6-26511176D25B}"/>
              </a:ext>
            </a:extLst>
          </p:cNvPr>
          <p:cNvSpPr txBox="1"/>
          <p:nvPr/>
        </p:nvSpPr>
        <p:spPr>
          <a:xfrm>
            <a:off x="6415810" y="2040210"/>
            <a:ext cx="255879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Enseignements </a:t>
            </a:r>
          </a:p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professionnels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(45%)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655B1B6-0AA6-A905-D80C-1497222AED92}"/>
              </a:ext>
            </a:extLst>
          </p:cNvPr>
          <p:cNvSpPr txBox="1"/>
          <p:nvPr/>
        </p:nvSpPr>
        <p:spPr>
          <a:xfrm>
            <a:off x="2798000" y="2068005"/>
            <a:ext cx="237626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Enseignements </a:t>
            </a:r>
          </a:p>
          <a:p>
            <a:pPr algn="ctr"/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généraux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(30%)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45EBCA3-C7AA-2AAB-686F-9500FC3E16F5}"/>
              </a:ext>
            </a:extLst>
          </p:cNvPr>
          <p:cNvSpPr txBox="1"/>
          <p:nvPr/>
        </p:nvSpPr>
        <p:spPr>
          <a:xfrm>
            <a:off x="518773" y="3489491"/>
            <a:ext cx="114003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à 14 semaines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fr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Périodes de formation en Milieu Professionnel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(25%)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fr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 à 22 semaines                          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4F43F22-091F-B207-F7D5-42168C25483A}"/>
              </a:ext>
            </a:extLst>
          </p:cNvPr>
          <p:cNvSpPr txBox="1"/>
          <p:nvPr/>
        </p:nvSpPr>
        <p:spPr>
          <a:xfrm>
            <a:off x="328517" y="1392732"/>
            <a:ext cx="3657614" cy="369332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D942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 : une formation en 2 ans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B7D807-89AE-1753-84BE-AB3B7724F796}"/>
              </a:ext>
            </a:extLst>
          </p:cNvPr>
          <p:cNvSpPr txBox="1"/>
          <p:nvPr/>
        </p:nvSpPr>
        <p:spPr>
          <a:xfrm>
            <a:off x="6662514" y="5719588"/>
            <a:ext cx="5256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lycées agricoles les plus proches sont </a:t>
            </a:r>
            <a:r>
              <a:rPr lang="fr-FR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fr-FR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Lycée agricole des </a:t>
            </a:r>
            <a:r>
              <a:rPr lang="fr-FR" sz="16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Sardières</a:t>
            </a:r>
            <a:r>
              <a:rPr lang="fr-FR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Bourg</a:t>
            </a:r>
          </a:p>
          <a:p>
            <a:pPr marL="285750" indent="-285750">
              <a:buFontTx/>
              <a:buChar char="-"/>
            </a:pPr>
            <a:r>
              <a:rPr lang="fr-FR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Lycée agricole de </a:t>
            </a:r>
            <a:r>
              <a:rPr lang="fr-FR" sz="16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Cibeins</a:t>
            </a:r>
            <a:endParaRPr lang="fr-FR" sz="1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000C497-9B85-C334-2C55-A9980A6C7798}"/>
              </a:ext>
            </a:extLst>
          </p:cNvPr>
          <p:cNvSpPr txBox="1"/>
          <p:nvPr/>
        </p:nvSpPr>
        <p:spPr>
          <a:xfrm>
            <a:off x="7745779" y="1365995"/>
            <a:ext cx="4173319" cy="369332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D942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 Pro : une formation en 3 ans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5110561-FF5D-0CD3-C752-B5E34C8CEC29}"/>
              </a:ext>
            </a:extLst>
          </p:cNvPr>
          <p:cNvSpPr txBox="1"/>
          <p:nvPr/>
        </p:nvSpPr>
        <p:spPr>
          <a:xfrm>
            <a:off x="8338712" y="4008697"/>
            <a:ext cx="37176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Procédures particulières 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pour accéder à certains BAC: 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- BAC « sécurité »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- BAC « conduite routière »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0086265-F717-B230-33C6-778C04894C78}"/>
              </a:ext>
            </a:extLst>
          </p:cNvPr>
          <p:cNvSpPr txBox="1"/>
          <p:nvPr/>
        </p:nvSpPr>
        <p:spPr>
          <a:xfrm>
            <a:off x="518773" y="4624222"/>
            <a:ext cx="65493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lycées professionnels les plus proches sont </a:t>
            </a:r>
            <a:r>
              <a:rPr lang="fr-FR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fr-FR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Cité Internationale de Ferney Voltaire</a:t>
            </a:r>
          </a:p>
          <a:p>
            <a:pPr marL="285750" indent="-285750">
              <a:buFontTx/>
              <a:buChar char="-"/>
            </a:pPr>
            <a:r>
              <a:rPr lang="fr-FR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Lycée Saint Exupéry de Bellegarde sur Valserine</a:t>
            </a:r>
          </a:p>
          <a:p>
            <a:pPr marL="285750" indent="-285750">
              <a:buFontTx/>
              <a:buChar char="-"/>
            </a:pPr>
            <a:r>
              <a:rPr lang="fr-FR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lycée Paul Painlevé d’Oyonnax</a:t>
            </a:r>
          </a:p>
          <a:p>
            <a:pPr marL="285750" indent="-285750">
              <a:buFontTx/>
              <a:buChar char="-"/>
            </a:pPr>
            <a:r>
              <a:rPr lang="fr-FR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lycée Xavier Bichat de Nantua</a:t>
            </a:r>
          </a:p>
          <a:p>
            <a:pPr marL="285750" indent="-285750">
              <a:buFontTx/>
              <a:buChar char="-"/>
            </a:pPr>
            <a:r>
              <a:rPr lang="fr-FR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lycée professionnel privé rural de l’Ain à Nantua</a:t>
            </a:r>
          </a:p>
          <a:p>
            <a:pPr marL="285750" indent="-285750">
              <a:buFontTx/>
              <a:buChar char="-"/>
            </a:pPr>
            <a:r>
              <a:rPr lang="fr-FR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lycée privé Jeanne d’Arc à Cessy</a:t>
            </a:r>
          </a:p>
        </p:txBody>
      </p:sp>
    </p:spTree>
    <p:extLst>
      <p:ext uri="{BB962C8B-B14F-4D97-AF65-F5344CB8AC3E}">
        <p14:creationId xmlns:p14="http://schemas.microsoft.com/office/powerpoint/2010/main" val="4205009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" grpId="0" animBg="1"/>
      <p:bldP spid="7" grpId="0" animBg="1"/>
      <p:bldP spid="8" grpId="0" animBg="1"/>
      <p:bldP spid="9" grpId="0" animBg="1"/>
      <p:bldP spid="11" grpId="0"/>
      <p:bldP spid="12" grpId="0" animBg="1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FC51825-44FE-612E-C418-CF0D611BAF4B}"/>
              </a:ext>
            </a:extLst>
          </p:cNvPr>
          <p:cNvSpPr txBox="1"/>
          <p:nvPr/>
        </p:nvSpPr>
        <p:spPr>
          <a:xfrm>
            <a:off x="2397830" y="2825908"/>
            <a:ext cx="8424935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Métiers de la construction durable, du bâtiment et des travaux publics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Métiers de la gestion administrative, du transport et de la logistique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Métiers de la relation client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Métiers des industries graphiques et de la communication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Métiers des études et de la modélisation numérique du bâtiment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Métiers de l’alimentation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Métiers de la beauté et du bien-être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Métiers du numérique et des transitions énergétiques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Métiers de la maintenance des matériels et des véhicules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Métiers de l’hôtellerie-restauration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Métiers de la réalisation d'ensembles mécaniques et industriels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Métiers du pilotage et de la maintenance des installations automatisées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Métiers de l’agencement, de la menuiserie et de l'ameublement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Métiers de l’aéronautique</a:t>
            </a:r>
          </a:p>
          <a:p>
            <a:endParaRPr lang="fr-FR" b="1" dirty="0"/>
          </a:p>
          <a:p>
            <a:endParaRPr lang="fr-FR" b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13D9309-8314-726B-C040-4795091958F4}"/>
              </a:ext>
            </a:extLst>
          </p:cNvPr>
          <p:cNvSpPr txBox="1"/>
          <p:nvPr/>
        </p:nvSpPr>
        <p:spPr>
          <a:xfrm>
            <a:off x="3989667" y="2027481"/>
            <a:ext cx="39604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tout, il y a </a:t>
            </a:r>
            <a:r>
              <a:rPr lang="fr-FR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familles de métiers</a:t>
            </a:r>
            <a:endParaRPr lang="fr-FR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40DF0C5-9F9E-BAFA-49F3-EAA3FBEFB19B}"/>
              </a:ext>
            </a:extLst>
          </p:cNvPr>
          <p:cNvSpPr txBox="1"/>
          <p:nvPr/>
        </p:nvSpPr>
        <p:spPr>
          <a:xfrm>
            <a:off x="323528" y="188640"/>
            <a:ext cx="11563672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CHOISIR UNE ORIENTATION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5DA474C-32BA-03A9-146A-4C76036381FB}"/>
              </a:ext>
            </a:extLst>
          </p:cNvPr>
          <p:cNvSpPr txBox="1"/>
          <p:nvPr/>
        </p:nvSpPr>
        <p:spPr>
          <a:xfrm>
            <a:off x="323528" y="812866"/>
            <a:ext cx="11563672" cy="400110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Les enseignements du BAC PROFESSIONNEL</a:t>
            </a:r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0FBA9F02-0AF9-1FA2-70E6-B649DF2FCB93}"/>
              </a:ext>
            </a:extLst>
          </p:cNvPr>
          <p:cNvSpPr txBox="1"/>
          <p:nvPr/>
        </p:nvSpPr>
        <p:spPr>
          <a:xfrm>
            <a:off x="52574" y="1386499"/>
            <a:ext cx="11834626" cy="5796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algn="ctr">
              <a:lnSpc>
                <a:spcPct val="100000"/>
              </a:lnSpc>
              <a:spcBef>
                <a:spcPts val="100"/>
              </a:spcBef>
            </a:pPr>
            <a:r>
              <a:rPr spc="2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Certaines </a:t>
            </a:r>
            <a:r>
              <a:rPr spc="5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classes </a:t>
            </a:r>
            <a:r>
              <a:rPr spc="1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spc="6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spc="89" baseline="3125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spc="2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</a:t>
            </a:r>
            <a:r>
              <a:rPr spc="45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sont</a:t>
            </a:r>
            <a:r>
              <a:rPr spc="-26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4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communes</a:t>
            </a:r>
            <a:r>
              <a:rPr lang="fr-FR" spc="4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3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</a:t>
            </a:r>
            <a:r>
              <a:rPr spc="-4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3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plusieurs</a:t>
            </a:r>
            <a:r>
              <a:rPr spc="-4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5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spécialités</a:t>
            </a:r>
            <a:r>
              <a:rPr spc="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FR" spc="5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100" algn="ctr">
              <a:lnSpc>
                <a:spcPct val="100000"/>
              </a:lnSpc>
              <a:spcBef>
                <a:spcPts val="100"/>
              </a:spcBef>
            </a:pPr>
            <a:r>
              <a:rPr lang="fr-FR" spc="3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spc="3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fr-FR" b="1" spc="-4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spc="4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sont</a:t>
            </a:r>
            <a:r>
              <a:rPr lang="fr-FR" b="1" spc="-4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spc="4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</a:t>
            </a:r>
            <a:r>
              <a:rPr lang="fr-FR" b="1" spc="-4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familles</a:t>
            </a:r>
            <a:r>
              <a:rPr lang="fr-FR" b="1" spc="-4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spc="1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fr-FR" b="1" spc="-4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métiers.</a:t>
            </a:r>
            <a:r>
              <a:rPr b="1" spc="-4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5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</a:t>
            </a:r>
            <a:r>
              <a:rPr spc="-4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2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choix</a:t>
            </a:r>
            <a:r>
              <a:rPr spc="-4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1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spc="-4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spc="-4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1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spécialité  </a:t>
            </a:r>
            <a:r>
              <a:rPr spc="6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</a:t>
            </a:r>
            <a:r>
              <a:rPr spc="-4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1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fait</a:t>
            </a:r>
            <a:r>
              <a:rPr spc="-4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2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spc="-4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1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spc="-150" baseline="3125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sz="1600" spc="-1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sz="1600" spc="-4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16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657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22A88A0-57C2-161D-3C68-FB0D38E9C0A9}"/>
              </a:ext>
            </a:extLst>
          </p:cNvPr>
          <p:cNvSpPr txBox="1"/>
          <p:nvPr/>
        </p:nvSpPr>
        <p:spPr>
          <a:xfrm>
            <a:off x="265813" y="356591"/>
            <a:ext cx="11685181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CHOISIR UNE ORIENTATION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AA959B8-018A-8573-54D3-84985C38CFF1}"/>
              </a:ext>
            </a:extLst>
          </p:cNvPr>
          <p:cNvSpPr txBox="1"/>
          <p:nvPr/>
        </p:nvSpPr>
        <p:spPr>
          <a:xfrm>
            <a:off x="265813" y="971500"/>
            <a:ext cx="11685181" cy="400110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Les enseignements du BAC PROFESSIONNEL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2E765D4-4088-A332-1DE1-98CC32608838}"/>
              </a:ext>
            </a:extLst>
          </p:cNvPr>
          <p:cNvSpPr txBox="1"/>
          <p:nvPr/>
        </p:nvSpPr>
        <p:spPr>
          <a:xfrm>
            <a:off x="2316911" y="1520005"/>
            <a:ext cx="836327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Métiers de la gestion administrative, du transport et de la logistique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 Assistance à la gestion des organisations et de leurs activités (</a:t>
            </a:r>
            <a:r>
              <a:rPr lang="fr-FR" dirty="0" err="1"/>
              <a:t>AGOrA</a:t>
            </a:r>
            <a:r>
              <a:rPr lang="fr-FR" dirty="0"/>
              <a:t>)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 Logistique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 Organisation de transport de marchandises.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BF70D40-0B4F-FDDF-926D-D0F82578F44F}"/>
              </a:ext>
            </a:extLst>
          </p:cNvPr>
          <p:cNvSpPr txBox="1"/>
          <p:nvPr/>
        </p:nvSpPr>
        <p:spPr>
          <a:xfrm>
            <a:off x="1915998" y="3244334"/>
            <a:ext cx="4032449" cy="369332"/>
          </a:xfrm>
          <a:prstGeom prst="rect">
            <a:avLst/>
          </a:prstGeom>
          <a:solidFill>
            <a:srgbClr val="9FB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Lycée Gabriel Voisin - BOURG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5DAE3F6-1516-530F-8E7F-5008F4336C47}"/>
              </a:ext>
            </a:extLst>
          </p:cNvPr>
          <p:cNvSpPr txBox="1"/>
          <p:nvPr/>
        </p:nvSpPr>
        <p:spPr>
          <a:xfrm>
            <a:off x="6257590" y="3237130"/>
            <a:ext cx="4032449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Lycée Marcelle </a:t>
            </a:r>
            <a:r>
              <a:rPr lang="fr-FR" b="1" dirty="0" err="1">
                <a:latin typeface="Arial" panose="020B0604020202020204" pitchFamily="34" charset="0"/>
                <a:cs typeface="Arial" panose="020B0604020202020204" pitchFamily="34" charset="0"/>
              </a:rPr>
              <a:t>Pardé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 - BOURG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C5B4443-0CEE-E9D3-1174-D8BCB294B622}"/>
              </a:ext>
            </a:extLst>
          </p:cNvPr>
          <p:cNvSpPr txBox="1"/>
          <p:nvPr/>
        </p:nvSpPr>
        <p:spPr>
          <a:xfrm>
            <a:off x="1915998" y="3942999"/>
            <a:ext cx="4032449" cy="646331"/>
          </a:xfrm>
          <a:prstGeom prst="rect">
            <a:avLst/>
          </a:prstGeom>
          <a:solidFill>
            <a:srgbClr val="9FB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2</a:t>
            </a:r>
            <a:r>
              <a:rPr lang="fr-FR" b="1" baseline="30000" dirty="0"/>
              <a:t>nde </a:t>
            </a:r>
            <a:r>
              <a:rPr lang="fr-FR" b="1" dirty="0"/>
              <a:t>: Gestion administrative, du transport et de la logistique</a:t>
            </a:r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A5CF444-8525-F456-7FFB-DEBB64A19C6A}"/>
              </a:ext>
            </a:extLst>
          </p:cNvPr>
          <p:cNvSpPr txBox="1"/>
          <p:nvPr/>
        </p:nvSpPr>
        <p:spPr>
          <a:xfrm>
            <a:off x="1915998" y="5243418"/>
            <a:ext cx="1931298" cy="369332"/>
          </a:xfrm>
          <a:prstGeom prst="rect">
            <a:avLst/>
          </a:prstGeom>
          <a:solidFill>
            <a:srgbClr val="9FB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1</a:t>
            </a:r>
            <a:r>
              <a:rPr lang="fr-FR" b="1" baseline="30000" dirty="0"/>
              <a:t>ère</a:t>
            </a:r>
            <a:r>
              <a:rPr lang="fr-FR" b="1" dirty="0"/>
              <a:t> : Transport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5957C95-E5D1-FA4F-6FD0-688C20A5A63B}"/>
              </a:ext>
            </a:extLst>
          </p:cNvPr>
          <p:cNvSpPr txBox="1"/>
          <p:nvPr/>
        </p:nvSpPr>
        <p:spPr>
          <a:xfrm>
            <a:off x="4045749" y="5243418"/>
            <a:ext cx="1931298" cy="369332"/>
          </a:xfrm>
          <a:prstGeom prst="rect">
            <a:avLst/>
          </a:prstGeom>
          <a:solidFill>
            <a:srgbClr val="9FB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1</a:t>
            </a:r>
            <a:r>
              <a:rPr lang="fr-FR" b="1" baseline="30000" dirty="0"/>
              <a:t>ère</a:t>
            </a:r>
            <a:r>
              <a:rPr lang="fr-FR" b="1" dirty="0"/>
              <a:t> : Logistique</a:t>
            </a:r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5B6C0D2-5847-E97A-4CA9-E15A63582AA5}"/>
              </a:ext>
            </a:extLst>
          </p:cNvPr>
          <p:cNvSpPr txBox="1"/>
          <p:nvPr/>
        </p:nvSpPr>
        <p:spPr>
          <a:xfrm>
            <a:off x="6223180" y="5243418"/>
            <a:ext cx="393994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1</a:t>
            </a:r>
            <a:r>
              <a:rPr lang="fr-FR" b="1" baseline="30000" dirty="0"/>
              <a:t>ère </a:t>
            </a:r>
            <a:r>
              <a:rPr lang="fr-FR" b="1" dirty="0"/>
              <a:t>: Gestion administrative</a:t>
            </a:r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C313889-380D-8669-77FC-C62D3273F11B}"/>
              </a:ext>
            </a:extLst>
          </p:cNvPr>
          <p:cNvSpPr txBox="1"/>
          <p:nvPr/>
        </p:nvSpPr>
        <p:spPr>
          <a:xfrm>
            <a:off x="1915998" y="5811995"/>
            <a:ext cx="1931298" cy="369332"/>
          </a:xfrm>
          <a:prstGeom prst="rect">
            <a:avLst/>
          </a:prstGeom>
          <a:solidFill>
            <a:srgbClr val="9FB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/>
              <a:t>Tle</a:t>
            </a:r>
            <a:r>
              <a:rPr lang="fr-FR" b="1" dirty="0"/>
              <a:t> : Transport</a:t>
            </a:r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B107888-AED4-6927-8023-A7A87939D0A5}"/>
              </a:ext>
            </a:extLst>
          </p:cNvPr>
          <p:cNvSpPr txBox="1"/>
          <p:nvPr/>
        </p:nvSpPr>
        <p:spPr>
          <a:xfrm>
            <a:off x="4071139" y="5811995"/>
            <a:ext cx="1931298" cy="369332"/>
          </a:xfrm>
          <a:prstGeom prst="rect">
            <a:avLst/>
          </a:prstGeom>
          <a:solidFill>
            <a:srgbClr val="9FB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/>
              <a:t>Tle</a:t>
            </a:r>
            <a:r>
              <a:rPr lang="fr-FR" b="1" dirty="0"/>
              <a:t> : Logistique</a:t>
            </a:r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8F05A54-F6F4-DB21-7D3B-207120096E2E}"/>
              </a:ext>
            </a:extLst>
          </p:cNvPr>
          <p:cNvSpPr txBox="1"/>
          <p:nvPr/>
        </p:nvSpPr>
        <p:spPr>
          <a:xfrm>
            <a:off x="6222785" y="5811995"/>
            <a:ext cx="393994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/>
              <a:t>Tle</a:t>
            </a:r>
            <a:r>
              <a:rPr lang="fr-FR" b="1" baseline="30000" dirty="0"/>
              <a:t> </a:t>
            </a:r>
            <a:r>
              <a:rPr lang="fr-FR" b="1" dirty="0"/>
              <a:t>: Gestion administrative</a:t>
            </a:r>
            <a:endParaRPr lang="fr-FR" dirty="0"/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DF431606-ABCB-4977-014A-E6E62D5A4BB1}"/>
              </a:ext>
            </a:extLst>
          </p:cNvPr>
          <p:cNvCxnSpPr/>
          <p:nvPr/>
        </p:nvCxnSpPr>
        <p:spPr>
          <a:xfrm>
            <a:off x="2903611" y="4662436"/>
            <a:ext cx="0" cy="580982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BA430131-A8E5-D933-5510-5F4475AC6271}"/>
              </a:ext>
            </a:extLst>
          </p:cNvPr>
          <p:cNvCxnSpPr>
            <a:cxnSpLocks/>
          </p:cNvCxnSpPr>
          <p:nvPr/>
        </p:nvCxnSpPr>
        <p:spPr>
          <a:xfrm>
            <a:off x="5673249" y="4633250"/>
            <a:ext cx="1216774" cy="567412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CDB58CA9-AC5D-CC32-1853-94279587CFD8}"/>
              </a:ext>
            </a:extLst>
          </p:cNvPr>
          <p:cNvCxnSpPr/>
          <p:nvPr/>
        </p:nvCxnSpPr>
        <p:spPr>
          <a:xfrm>
            <a:off x="8192755" y="4662436"/>
            <a:ext cx="0" cy="580982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E99848EA-13B5-2AEA-ED1E-DDF6DBBBFB45}"/>
              </a:ext>
            </a:extLst>
          </p:cNvPr>
          <p:cNvCxnSpPr>
            <a:cxnSpLocks/>
          </p:cNvCxnSpPr>
          <p:nvPr/>
        </p:nvCxnSpPr>
        <p:spPr>
          <a:xfrm flipH="1">
            <a:off x="5445703" y="4662436"/>
            <a:ext cx="1342514" cy="538226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31050FEB-F143-4BF0-514F-605D9CE8BA15}"/>
              </a:ext>
            </a:extLst>
          </p:cNvPr>
          <p:cNvCxnSpPr>
            <a:cxnSpLocks/>
          </p:cNvCxnSpPr>
          <p:nvPr/>
        </p:nvCxnSpPr>
        <p:spPr>
          <a:xfrm flipH="1">
            <a:off x="3249402" y="4656754"/>
            <a:ext cx="3095104" cy="45946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4B31D9A1-4C9C-EEBB-199C-5CDA30AFF8CA}"/>
              </a:ext>
            </a:extLst>
          </p:cNvPr>
          <p:cNvSpPr txBox="1"/>
          <p:nvPr/>
        </p:nvSpPr>
        <p:spPr>
          <a:xfrm>
            <a:off x="6257590" y="3942999"/>
            <a:ext cx="4032449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2</a:t>
            </a:r>
            <a:r>
              <a:rPr lang="fr-FR" b="1" baseline="30000" dirty="0"/>
              <a:t>nde </a:t>
            </a:r>
            <a:r>
              <a:rPr lang="fr-FR" b="1" dirty="0"/>
              <a:t>: Gestion administrative, du transport et de la logistique</a:t>
            </a:r>
            <a:endParaRPr lang="fr-FR" dirty="0"/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F7FBB4E6-B7A4-5F5F-5F20-C7DD8E3CFC14}"/>
              </a:ext>
            </a:extLst>
          </p:cNvPr>
          <p:cNvCxnSpPr/>
          <p:nvPr/>
        </p:nvCxnSpPr>
        <p:spPr>
          <a:xfrm>
            <a:off x="5142665" y="4662436"/>
            <a:ext cx="0" cy="580982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6F04B84C-7BFF-9D18-A07B-D79CCA7E2EE1}"/>
              </a:ext>
            </a:extLst>
          </p:cNvPr>
          <p:cNvSpPr txBox="1"/>
          <p:nvPr/>
        </p:nvSpPr>
        <p:spPr>
          <a:xfrm>
            <a:off x="5874860" y="3899079"/>
            <a:ext cx="255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2788328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0" grpId="0" animBg="1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F95707F-8E27-9CC6-7655-77D160D375F4}"/>
              </a:ext>
            </a:extLst>
          </p:cNvPr>
          <p:cNvSpPr txBox="1"/>
          <p:nvPr/>
        </p:nvSpPr>
        <p:spPr>
          <a:xfrm>
            <a:off x="1811524" y="1375537"/>
            <a:ext cx="85689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tout, il y a </a:t>
            </a:r>
            <a:r>
              <a:rPr lang="fr-FR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familles de métiers </a:t>
            </a:r>
          </a:p>
          <a:p>
            <a:pPr algn="ctr"/>
            <a:r>
              <a:rPr lang="fr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mais certains bacs professionnels ne sont pas regroupés en familles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7A42B48-DB2B-3DC3-5563-18192EFB9618}"/>
              </a:ext>
            </a:extLst>
          </p:cNvPr>
          <p:cNvSpPr txBox="1"/>
          <p:nvPr/>
        </p:nvSpPr>
        <p:spPr>
          <a:xfrm>
            <a:off x="323528" y="188640"/>
            <a:ext cx="11606202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CHOISIR UNE ORIENTATION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48DCE5E-DCF2-ACAC-300C-543B22C20AC2}"/>
              </a:ext>
            </a:extLst>
          </p:cNvPr>
          <p:cNvSpPr txBox="1"/>
          <p:nvPr/>
        </p:nvSpPr>
        <p:spPr>
          <a:xfrm>
            <a:off x="323528" y="812866"/>
            <a:ext cx="11606202" cy="400110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Les enseignements du BAC PROFESSIONNEL</a:t>
            </a:r>
          </a:p>
        </p:txBody>
      </p:sp>
      <p:sp>
        <p:nvSpPr>
          <p:cNvPr id="6" name="Google Shape;330;g6d06f7f975_0_36">
            <a:extLst>
              <a:ext uri="{FF2B5EF4-FFF2-40B4-BE49-F238E27FC236}">
                <a16:creationId xmlns:a16="http://schemas.microsoft.com/office/drawing/2014/main" id="{B35A95EF-937E-579C-4B74-D4FC28536A99}"/>
              </a:ext>
            </a:extLst>
          </p:cNvPr>
          <p:cNvSpPr txBox="1">
            <a:spLocks/>
          </p:cNvSpPr>
          <p:nvPr/>
        </p:nvSpPr>
        <p:spPr>
          <a:xfrm>
            <a:off x="4531011" y="2429948"/>
            <a:ext cx="4904544" cy="459061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296" indent="0">
              <a:lnSpc>
                <a:spcPct val="90000"/>
              </a:lnSpc>
              <a:spcBef>
                <a:spcPts val="0"/>
              </a:spcBef>
              <a:buClr>
                <a:srgbClr val="0075A2"/>
              </a:buClr>
              <a:buSzPts val="2368"/>
              <a:buNone/>
            </a:pP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Soins à la personne</a:t>
            </a:r>
          </a:p>
          <a:p>
            <a:pPr marL="82296" indent="0">
              <a:lnSpc>
                <a:spcPct val="90000"/>
              </a:lnSpc>
              <a:spcBef>
                <a:spcPts val="1800"/>
              </a:spcBef>
              <a:buClr>
                <a:srgbClr val="0075A2"/>
              </a:buClr>
              <a:buSzPts val="2368"/>
              <a:buNone/>
            </a:pP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Bio-industries de transformation</a:t>
            </a:r>
          </a:p>
          <a:p>
            <a:pPr marL="44704" indent="0">
              <a:lnSpc>
                <a:spcPct val="90000"/>
              </a:lnSpc>
              <a:spcBef>
                <a:spcPts val="1800"/>
              </a:spcBef>
              <a:buSzPts val="2960"/>
              <a:buNone/>
            </a:pP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Laboratoire Contrôle Qualité</a:t>
            </a:r>
          </a:p>
          <a:p>
            <a:pPr marL="44704" indent="0">
              <a:lnSpc>
                <a:spcPct val="90000"/>
              </a:lnSpc>
              <a:spcBef>
                <a:spcPts val="1800"/>
              </a:spcBef>
              <a:buSzPts val="2960"/>
              <a:buNone/>
            </a:pP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Conduite et Gestion de l’Entreprise Agricole</a:t>
            </a:r>
          </a:p>
          <a:p>
            <a:pPr marL="82296" indent="0">
              <a:lnSpc>
                <a:spcPct val="90000"/>
              </a:lnSpc>
              <a:spcBef>
                <a:spcPts val="1800"/>
              </a:spcBef>
              <a:buClr>
                <a:srgbClr val="0075A2"/>
              </a:buClr>
              <a:buSzPts val="2368"/>
              <a:buNone/>
            </a:pP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Conducteur transport routier marchandises</a:t>
            </a:r>
          </a:p>
          <a:p>
            <a:pPr marL="82296" indent="0">
              <a:lnSpc>
                <a:spcPct val="90000"/>
              </a:lnSpc>
              <a:spcBef>
                <a:spcPts val="1800"/>
              </a:spcBef>
              <a:buClr>
                <a:srgbClr val="0075A2"/>
              </a:buClr>
              <a:buSzPts val="2368"/>
              <a:buNone/>
            </a:pP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Hygiène, propreté, stérilisation</a:t>
            </a:r>
          </a:p>
          <a:p>
            <a:pPr marL="82296" indent="0">
              <a:lnSpc>
                <a:spcPct val="90000"/>
              </a:lnSpc>
              <a:spcBef>
                <a:spcPts val="1800"/>
              </a:spcBef>
              <a:buClr>
                <a:srgbClr val="0075A2"/>
              </a:buClr>
              <a:buSzPts val="2368"/>
              <a:buNone/>
            </a:pP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 - vêtement</a:t>
            </a:r>
          </a:p>
          <a:p>
            <a:pPr marL="82296" indent="0">
              <a:lnSpc>
                <a:spcPct val="90000"/>
              </a:lnSpc>
              <a:spcBef>
                <a:spcPts val="1800"/>
              </a:spcBef>
              <a:buClr>
                <a:srgbClr val="0075A2"/>
              </a:buClr>
              <a:buSzPts val="2368"/>
              <a:buNone/>
            </a:pP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Métiers de la sécurité</a:t>
            </a:r>
          </a:p>
        </p:txBody>
      </p:sp>
    </p:spTree>
    <p:extLst>
      <p:ext uri="{BB962C8B-B14F-4D97-AF65-F5344CB8AC3E}">
        <p14:creationId xmlns:p14="http://schemas.microsoft.com/office/powerpoint/2010/main" val="493663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F10D80-E1A9-EDE0-B912-2EF85DA460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object 3">
            <a:extLst>
              <a:ext uri="{FF2B5EF4-FFF2-40B4-BE49-F238E27FC236}">
                <a16:creationId xmlns:a16="http://schemas.microsoft.com/office/drawing/2014/main" id="{B1279F20-F72F-C13F-63D2-379D4E9A29B1}"/>
              </a:ext>
            </a:extLst>
          </p:cNvPr>
          <p:cNvSpPr txBox="1"/>
          <p:nvPr/>
        </p:nvSpPr>
        <p:spPr>
          <a:xfrm>
            <a:off x="2047543" y="1346711"/>
            <a:ext cx="8136904" cy="14444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30480">
              <a:lnSpc>
                <a:spcPct val="150000"/>
              </a:lnSpc>
              <a:spcBef>
                <a:spcPts val="15"/>
              </a:spcBef>
            </a:pPr>
            <a:r>
              <a:rPr lang="fr-FR" sz="1600" spc="15" dirty="0">
                <a:latin typeface="Arial" panose="020B0604020202020204" pitchFamily="34" charset="0"/>
                <a:cs typeface="Arial" panose="020B0604020202020204" pitchFamily="34" charset="0"/>
              </a:rPr>
              <a:t>Le</a:t>
            </a:r>
            <a:r>
              <a:rPr sz="16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125" dirty="0">
                <a:latin typeface="Arial" panose="020B0604020202020204" pitchFamily="34" charset="0"/>
                <a:cs typeface="Arial" panose="020B0604020202020204" pitchFamily="34" charset="0"/>
              </a:rPr>
              <a:t>CAP</a:t>
            </a:r>
            <a:r>
              <a:rPr sz="1600" spc="-28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10" dirty="0"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fr-FR" sz="1600" spc="10" dirty="0">
                <a:latin typeface="Arial" panose="020B0604020202020204" pitchFamily="34" charset="0"/>
                <a:cs typeface="Arial" panose="020B0604020202020204" pitchFamily="34" charset="0"/>
              </a:rPr>
              <a:t>le BAC professionnels</a:t>
            </a:r>
            <a:r>
              <a:rPr sz="16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70" dirty="0"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sz="1600" spc="5" dirty="0" err="1">
                <a:latin typeface="Arial" panose="020B0604020202020204" pitchFamily="34" charset="0"/>
                <a:cs typeface="Arial" panose="020B0604020202020204" pitchFamily="34" charset="0"/>
              </a:rPr>
              <a:t>préparent</a:t>
            </a:r>
            <a:r>
              <a:rPr lang="fr-FR" sz="1600" spc="5" dirty="0">
                <a:latin typeface="Arial" panose="020B0604020202020204" pitchFamily="34" charset="0"/>
                <a:cs typeface="Arial" panose="020B0604020202020204" pitchFamily="34" charset="0"/>
              </a:rPr>
              <a:t> soit :</a:t>
            </a:r>
          </a:p>
          <a:p>
            <a:pPr marL="323850" marR="30480" indent="-285750">
              <a:lnSpc>
                <a:spcPct val="150000"/>
              </a:lnSpc>
              <a:spcBef>
                <a:spcPts val="15"/>
              </a:spcBef>
              <a:buFontTx/>
              <a:buChar char="-"/>
            </a:pPr>
            <a:r>
              <a:rPr sz="1600" b="1" spc="85" dirty="0">
                <a:latin typeface="Arial" panose="020B0604020202020204" pitchFamily="34" charset="0"/>
                <a:cs typeface="Arial" panose="020B0604020202020204" pitchFamily="34" charset="0"/>
              </a:rPr>
              <a:t>sous </a:t>
            </a:r>
            <a:r>
              <a:rPr sz="1600" b="1" spc="35" dirty="0">
                <a:latin typeface="Arial" panose="020B0604020202020204" pitchFamily="34" charset="0"/>
                <a:cs typeface="Arial" panose="020B0604020202020204" pitchFamily="34" charset="0"/>
              </a:rPr>
              <a:t>statut </a:t>
            </a:r>
            <a:r>
              <a:rPr sz="1600" b="1" spc="25" dirty="0" err="1">
                <a:latin typeface="Arial" panose="020B0604020202020204" pitchFamily="34" charset="0"/>
                <a:cs typeface="Arial" panose="020B0604020202020204" pitchFamily="34" charset="0"/>
              </a:rPr>
              <a:t>scolaire</a:t>
            </a:r>
            <a:r>
              <a:rPr sz="1600" b="1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spc="25" dirty="0">
                <a:latin typeface="Arial" panose="020B0604020202020204" pitchFamily="34" charset="0"/>
                <a:cs typeface="Arial" panose="020B0604020202020204" pitchFamily="34" charset="0"/>
              </a:rPr>
              <a:t>(formation initiale) </a:t>
            </a:r>
            <a:r>
              <a:rPr sz="1600" spc="30" dirty="0">
                <a:latin typeface="Arial" panose="020B0604020202020204" pitchFamily="34" charset="0"/>
                <a:cs typeface="Arial" panose="020B0604020202020204" pitchFamily="34" charset="0"/>
              </a:rPr>
              <a:t>au </a:t>
            </a:r>
            <a:r>
              <a:rPr sz="1600" spc="20" dirty="0">
                <a:latin typeface="Arial" panose="020B0604020202020204" pitchFamily="34" charset="0"/>
                <a:cs typeface="Arial" panose="020B0604020202020204" pitchFamily="34" charset="0"/>
              </a:rPr>
              <a:t>lycée </a:t>
            </a:r>
            <a:r>
              <a:rPr sz="1600" spc="30" dirty="0" err="1">
                <a:latin typeface="Arial" panose="020B0604020202020204" pitchFamily="34" charset="0"/>
                <a:cs typeface="Arial" panose="020B0604020202020204" pitchFamily="34" charset="0"/>
              </a:rPr>
              <a:t>professionnel</a:t>
            </a:r>
            <a:r>
              <a:rPr sz="16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spc="3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1600" b="1" spc="30" dirty="0">
                <a:latin typeface="Arial" panose="020B0604020202020204" pitchFamily="34" charset="0"/>
                <a:cs typeface="Arial" panose="020B0604020202020204" pitchFamily="34" charset="0"/>
              </a:rPr>
              <a:t>LP</a:t>
            </a:r>
            <a:r>
              <a:rPr lang="fr-FR" sz="1600" spc="3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sz="1600" b="1" spc="35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3850" marR="30480" indent="-285750">
              <a:lnSpc>
                <a:spcPct val="150000"/>
              </a:lnSpc>
              <a:spcBef>
                <a:spcPts val="15"/>
              </a:spcBef>
              <a:buFontTx/>
              <a:buChar char="-"/>
            </a:pPr>
            <a:r>
              <a:rPr sz="1600" b="1" spc="30" dirty="0">
                <a:latin typeface="Arial" panose="020B0604020202020204" pitchFamily="34" charset="0"/>
                <a:cs typeface="Arial" panose="020B0604020202020204" pitchFamily="34" charset="0"/>
              </a:rPr>
              <a:t>par</a:t>
            </a:r>
            <a:r>
              <a:rPr sz="1600" b="1" spc="-204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spc="25" dirty="0" err="1">
                <a:latin typeface="Arial" panose="020B0604020202020204" pitchFamily="34" charset="0"/>
                <a:cs typeface="Arial" panose="020B0604020202020204" pitchFamily="34" charset="0"/>
              </a:rPr>
              <a:t>apprentissage</a:t>
            </a:r>
            <a:r>
              <a:rPr lang="fr-FR" sz="1600" b="1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spc="25" dirty="0">
                <a:latin typeface="Arial" panose="020B0604020202020204" pitchFamily="34" charset="0"/>
                <a:cs typeface="Arial" panose="020B0604020202020204" pitchFamily="34" charset="0"/>
              </a:rPr>
              <a:t>en Centre de Formation et d’Apprentis (</a:t>
            </a:r>
            <a:r>
              <a:rPr lang="fr-FR" sz="1600" b="1" spc="25" dirty="0">
                <a:latin typeface="Arial" panose="020B0604020202020204" pitchFamily="34" charset="0"/>
                <a:cs typeface="Arial" panose="020B0604020202020204" pitchFamily="34" charset="0"/>
              </a:rPr>
              <a:t>CFA </a:t>
            </a:r>
            <a:r>
              <a:rPr lang="fr-FR" sz="1600" spc="25" dirty="0">
                <a:latin typeface="Arial" panose="020B0604020202020204" pitchFamily="34" charset="0"/>
                <a:cs typeface="Arial" panose="020B0604020202020204" pitchFamily="34" charset="0"/>
              </a:rPr>
              <a:t>voire lycée professionnel) et en </a:t>
            </a:r>
            <a:r>
              <a:rPr lang="fr-FR" sz="1600" b="1" spc="25" dirty="0">
                <a:latin typeface="Arial" panose="020B0604020202020204" pitchFamily="34" charset="0"/>
                <a:cs typeface="Arial" panose="020B0604020202020204" pitchFamily="34" charset="0"/>
              </a:rPr>
              <a:t>recherchant activement un patron </a:t>
            </a:r>
            <a:r>
              <a:rPr lang="fr-FR" sz="1600" spc="25" dirty="0">
                <a:latin typeface="Arial" panose="020B0604020202020204" pitchFamily="34" charset="0"/>
                <a:cs typeface="Arial" panose="020B0604020202020204" pitchFamily="34" charset="0"/>
              </a:rPr>
              <a:t>(signature d’un contrat)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8E888C3-B0F1-B9F7-1C1B-27D84B76637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t="36431"/>
          <a:stretch/>
        </p:blipFill>
        <p:spPr>
          <a:xfrm>
            <a:off x="1731405" y="2945302"/>
            <a:ext cx="8358340" cy="238730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CE93C1BB-2C2C-E880-5897-909687D21CA5}"/>
              </a:ext>
            </a:extLst>
          </p:cNvPr>
          <p:cNvSpPr txBox="1"/>
          <p:nvPr/>
        </p:nvSpPr>
        <p:spPr>
          <a:xfrm>
            <a:off x="323527" y="188640"/>
            <a:ext cx="11584937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CHOISIR UNE ORIENTATION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5104A8A-BF4F-8DFF-88BE-1F30F8A74C64}"/>
              </a:ext>
            </a:extLst>
          </p:cNvPr>
          <p:cNvSpPr txBox="1"/>
          <p:nvPr/>
        </p:nvSpPr>
        <p:spPr>
          <a:xfrm>
            <a:off x="323528" y="812866"/>
            <a:ext cx="11584936" cy="400110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Les enseignements PROFESSIONNELS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AEE4F1-C179-85D6-AF7E-A81165B88897}"/>
              </a:ext>
            </a:extLst>
          </p:cNvPr>
          <p:cNvSpPr txBox="1"/>
          <p:nvPr/>
        </p:nvSpPr>
        <p:spPr>
          <a:xfrm>
            <a:off x="323528" y="5729978"/>
            <a:ext cx="11010780" cy="7853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" marR="30480" algn="ctr">
              <a:lnSpc>
                <a:spcPct val="150000"/>
              </a:lnSpc>
              <a:spcBef>
                <a:spcPts val="15"/>
              </a:spcBef>
            </a:pPr>
            <a:r>
              <a:rPr lang="fr-FR" sz="1600" u="sng" spc="2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</a:t>
            </a:r>
            <a:r>
              <a:rPr lang="fr-FR" sz="1600" spc="2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Si vous choisissez l’apprentissage, vous aurez obligation de saisir aussi 1 vœu sous statut scolaire pour sécuriser le parcours de votre enfant </a:t>
            </a:r>
            <a:endParaRPr lang="fr-FR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842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2778</Words>
  <Application>Microsoft Office PowerPoint</Application>
  <PresentationFormat>Grand écran</PresentationFormat>
  <Paragraphs>469</Paragraphs>
  <Slides>34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34</vt:i4>
      </vt:variant>
    </vt:vector>
  </HeadingPairs>
  <TitlesOfParts>
    <vt:vector size="42" baseType="lpstr">
      <vt:lpstr>Arial</vt:lpstr>
      <vt:lpstr>Arial Black</vt:lpstr>
      <vt:lpstr>Avenir</vt:lpstr>
      <vt:lpstr>Calibri</vt:lpstr>
      <vt:lpstr>Calibri Light</vt:lpstr>
      <vt:lpstr>Times New Roman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Valérie BONNET</dc:creator>
  <cp:lastModifiedBy>principal</cp:lastModifiedBy>
  <cp:revision>13</cp:revision>
  <dcterms:created xsi:type="dcterms:W3CDTF">2023-09-08T18:24:08Z</dcterms:created>
  <dcterms:modified xsi:type="dcterms:W3CDTF">2023-10-09T13:59:40Z</dcterms:modified>
</cp:coreProperties>
</file>